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7556500" cy="10706100"/>
  <p:notesSz cx="6808788" cy="9940925"/>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72" userDrawn="1">
          <p15:clr>
            <a:srgbClr val="A4A3A4"/>
          </p15:clr>
        </p15:guide>
        <p15:guide id="2" pos="23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3A0B47-905E-44DE-8AA4-24B69CF35020}" v="1" dt="2023-07-17T15:40:23.26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2352" y="48"/>
      </p:cViewPr>
      <p:guideLst>
        <p:guide orient="horz" pos="3372"/>
        <p:guide pos="23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8891"/>
            <a:ext cx="6423025" cy="224828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475" y="5995416"/>
            <a:ext cx="5289550" cy="26765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600" b="0" i="0">
                <a:solidFill>
                  <a:srgbClr val="2D5E70"/>
                </a:solidFill>
                <a:latin typeface="Arial"/>
                <a:cs typeface="Arial"/>
              </a:defRPr>
            </a:lvl1pPr>
          </a:lstStyle>
          <a:p>
            <a:pPr marL="12700">
              <a:lnSpc>
                <a:spcPct val="100000"/>
              </a:lnSpc>
              <a:spcBef>
                <a:spcPts val="40"/>
              </a:spcBef>
            </a:pPr>
            <a:r>
              <a:rPr spc="-5" dirty="0"/>
              <a:t>PREÇOS</a:t>
            </a:r>
            <a:r>
              <a:rPr spc="-30" dirty="0"/>
              <a:t> </a:t>
            </a:r>
            <a:r>
              <a:rPr spc="-5" dirty="0"/>
              <a:t>EM</a:t>
            </a:r>
            <a:r>
              <a:rPr spc="-20" dirty="0"/>
              <a:t> </a:t>
            </a:r>
            <a:r>
              <a:rPr spc="-5" dirty="0"/>
              <a:t>EUROS</a:t>
            </a:r>
            <a:r>
              <a:rPr spc="-15" dirty="0"/>
              <a:t> </a:t>
            </a:r>
            <a:r>
              <a:rPr dirty="0"/>
              <a:t>COM</a:t>
            </a:r>
            <a:r>
              <a:rPr spc="-30" dirty="0"/>
              <a:t> </a:t>
            </a:r>
            <a:r>
              <a:rPr spc="-5" dirty="0"/>
              <a:t>IVA</a:t>
            </a:r>
            <a:r>
              <a:rPr spc="-50" dirty="0"/>
              <a:t> </a:t>
            </a:r>
            <a:r>
              <a:rPr dirty="0"/>
              <a:t>A</a:t>
            </a:r>
            <a:r>
              <a:rPr spc="-5" dirty="0"/>
              <a:t> TAXA</a:t>
            </a:r>
            <a:r>
              <a:rPr spc="-30" dirty="0"/>
              <a:t> </a:t>
            </a:r>
            <a:r>
              <a:rPr spc="-5" dirty="0"/>
              <a:t>LEGAL</a:t>
            </a:r>
            <a:r>
              <a:rPr spc="-35" dirty="0"/>
              <a:t> </a:t>
            </a:r>
            <a:r>
              <a:rPr spc="-5" dirty="0"/>
              <a:t>EM</a:t>
            </a:r>
            <a:r>
              <a:rPr spc="-65" dirty="0"/>
              <a:t> </a:t>
            </a:r>
            <a:r>
              <a:rPr spc="-5" dirty="0"/>
              <a:t>VIGOR</a:t>
            </a:r>
          </a:p>
          <a:p>
            <a:pPr marL="12700">
              <a:lnSpc>
                <a:spcPct val="100000"/>
              </a:lnSpc>
            </a:pPr>
            <a:r>
              <a:rPr i="1" spc="-5" dirty="0">
                <a:latin typeface="Arial"/>
                <a:cs typeface="Arial"/>
              </a:rPr>
              <a:t>PRICES</a:t>
            </a:r>
            <a:r>
              <a:rPr i="1" spc="-35" dirty="0">
                <a:latin typeface="Arial"/>
                <a:cs typeface="Arial"/>
              </a:rPr>
              <a:t> </a:t>
            </a:r>
            <a:r>
              <a:rPr i="1" spc="-5" dirty="0">
                <a:latin typeface="Arial"/>
                <a:cs typeface="Arial"/>
              </a:rPr>
              <a:t>IN</a:t>
            </a:r>
            <a:r>
              <a:rPr i="1" spc="-25" dirty="0">
                <a:latin typeface="Arial"/>
                <a:cs typeface="Arial"/>
              </a:rPr>
              <a:t> </a:t>
            </a:r>
            <a:r>
              <a:rPr i="1" spc="-5" dirty="0">
                <a:latin typeface="Arial"/>
                <a:cs typeface="Arial"/>
              </a:rPr>
              <a:t>EUROS</a:t>
            </a:r>
            <a:r>
              <a:rPr i="1" spc="-15" dirty="0">
                <a:latin typeface="Arial"/>
                <a:cs typeface="Arial"/>
              </a:rPr>
              <a:t> </a:t>
            </a:r>
            <a:r>
              <a:rPr i="1" dirty="0">
                <a:latin typeface="Arial"/>
                <a:cs typeface="Arial"/>
              </a:rPr>
              <a:t>WITH</a:t>
            </a:r>
            <a:r>
              <a:rPr i="1" spc="-50" dirty="0">
                <a:latin typeface="Arial"/>
                <a:cs typeface="Arial"/>
              </a:rPr>
              <a:t> </a:t>
            </a:r>
            <a:r>
              <a:rPr i="1" spc="-5" dirty="0">
                <a:latin typeface="Arial"/>
                <a:cs typeface="Arial"/>
              </a:rPr>
              <a:t>VAT</a:t>
            </a:r>
            <a:r>
              <a:rPr i="1" spc="-45" dirty="0">
                <a:latin typeface="Arial"/>
                <a:cs typeface="Arial"/>
              </a:rPr>
              <a:t> </a:t>
            </a:r>
            <a:r>
              <a:rPr i="1" spc="-5" dirty="0">
                <a:latin typeface="Arial"/>
                <a:cs typeface="Arial"/>
              </a:rPr>
              <a:t>INCLUDED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600" b="0" i="0">
                <a:solidFill>
                  <a:srgbClr val="2D5E70"/>
                </a:solidFill>
                <a:latin typeface="Arial"/>
                <a:cs typeface="Arial"/>
              </a:defRPr>
            </a:lvl1pPr>
          </a:lstStyle>
          <a:p>
            <a:pPr marL="12700">
              <a:lnSpc>
                <a:spcPct val="100000"/>
              </a:lnSpc>
              <a:spcBef>
                <a:spcPts val="40"/>
              </a:spcBef>
            </a:pPr>
            <a:r>
              <a:rPr spc="-5" dirty="0"/>
              <a:t>PREÇOS</a:t>
            </a:r>
            <a:r>
              <a:rPr spc="-30" dirty="0"/>
              <a:t> </a:t>
            </a:r>
            <a:r>
              <a:rPr spc="-5" dirty="0"/>
              <a:t>EM</a:t>
            </a:r>
            <a:r>
              <a:rPr spc="-20" dirty="0"/>
              <a:t> </a:t>
            </a:r>
            <a:r>
              <a:rPr spc="-5" dirty="0"/>
              <a:t>EUROS</a:t>
            </a:r>
            <a:r>
              <a:rPr spc="-15" dirty="0"/>
              <a:t> </a:t>
            </a:r>
            <a:r>
              <a:rPr dirty="0"/>
              <a:t>COM</a:t>
            </a:r>
            <a:r>
              <a:rPr spc="-30" dirty="0"/>
              <a:t> </a:t>
            </a:r>
            <a:r>
              <a:rPr spc="-5" dirty="0"/>
              <a:t>IVA</a:t>
            </a:r>
            <a:r>
              <a:rPr spc="-50" dirty="0"/>
              <a:t> </a:t>
            </a:r>
            <a:r>
              <a:rPr dirty="0"/>
              <a:t>A</a:t>
            </a:r>
            <a:r>
              <a:rPr spc="-5" dirty="0"/>
              <a:t> TAXA</a:t>
            </a:r>
            <a:r>
              <a:rPr spc="-30" dirty="0"/>
              <a:t> </a:t>
            </a:r>
            <a:r>
              <a:rPr spc="-5" dirty="0"/>
              <a:t>LEGAL</a:t>
            </a:r>
            <a:r>
              <a:rPr spc="-35" dirty="0"/>
              <a:t> </a:t>
            </a:r>
            <a:r>
              <a:rPr spc="-5" dirty="0"/>
              <a:t>EM</a:t>
            </a:r>
            <a:r>
              <a:rPr spc="-65" dirty="0"/>
              <a:t> </a:t>
            </a:r>
            <a:r>
              <a:rPr spc="-5" dirty="0"/>
              <a:t>VIGOR</a:t>
            </a:r>
          </a:p>
          <a:p>
            <a:pPr marL="12700">
              <a:lnSpc>
                <a:spcPct val="100000"/>
              </a:lnSpc>
            </a:pPr>
            <a:r>
              <a:rPr i="1" spc="-5" dirty="0">
                <a:latin typeface="Arial"/>
                <a:cs typeface="Arial"/>
              </a:rPr>
              <a:t>PRICES</a:t>
            </a:r>
            <a:r>
              <a:rPr i="1" spc="-35" dirty="0">
                <a:latin typeface="Arial"/>
                <a:cs typeface="Arial"/>
              </a:rPr>
              <a:t> </a:t>
            </a:r>
            <a:r>
              <a:rPr i="1" spc="-5" dirty="0">
                <a:latin typeface="Arial"/>
                <a:cs typeface="Arial"/>
              </a:rPr>
              <a:t>IN</a:t>
            </a:r>
            <a:r>
              <a:rPr i="1" spc="-25" dirty="0">
                <a:latin typeface="Arial"/>
                <a:cs typeface="Arial"/>
              </a:rPr>
              <a:t> </a:t>
            </a:r>
            <a:r>
              <a:rPr i="1" spc="-5" dirty="0">
                <a:latin typeface="Arial"/>
                <a:cs typeface="Arial"/>
              </a:rPr>
              <a:t>EUROS</a:t>
            </a:r>
            <a:r>
              <a:rPr i="1" spc="-15" dirty="0">
                <a:latin typeface="Arial"/>
                <a:cs typeface="Arial"/>
              </a:rPr>
              <a:t> </a:t>
            </a:r>
            <a:r>
              <a:rPr i="1" dirty="0">
                <a:latin typeface="Arial"/>
                <a:cs typeface="Arial"/>
              </a:rPr>
              <a:t>WITH</a:t>
            </a:r>
            <a:r>
              <a:rPr i="1" spc="-50" dirty="0">
                <a:latin typeface="Arial"/>
                <a:cs typeface="Arial"/>
              </a:rPr>
              <a:t> </a:t>
            </a:r>
            <a:r>
              <a:rPr i="1" spc="-5" dirty="0">
                <a:latin typeface="Arial"/>
                <a:cs typeface="Arial"/>
              </a:rPr>
              <a:t>VAT</a:t>
            </a:r>
            <a:r>
              <a:rPr i="1" spc="-45" dirty="0">
                <a:latin typeface="Arial"/>
                <a:cs typeface="Arial"/>
              </a:rPr>
              <a:t> </a:t>
            </a:r>
            <a:r>
              <a:rPr i="1" spc="-5" dirty="0">
                <a:latin typeface="Arial"/>
                <a:cs typeface="Arial"/>
              </a:rPr>
              <a:t>INCLUDED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825" y="2462403"/>
            <a:ext cx="3287077" cy="7066026"/>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62403"/>
            <a:ext cx="3287077" cy="7066026"/>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600" b="0" i="0">
                <a:solidFill>
                  <a:srgbClr val="2D5E70"/>
                </a:solidFill>
                <a:latin typeface="Arial"/>
                <a:cs typeface="Arial"/>
              </a:defRPr>
            </a:lvl1pPr>
          </a:lstStyle>
          <a:p>
            <a:pPr marL="12700">
              <a:lnSpc>
                <a:spcPct val="100000"/>
              </a:lnSpc>
              <a:spcBef>
                <a:spcPts val="40"/>
              </a:spcBef>
            </a:pPr>
            <a:r>
              <a:rPr spc="-5" dirty="0"/>
              <a:t>PREÇOS</a:t>
            </a:r>
            <a:r>
              <a:rPr spc="-30" dirty="0"/>
              <a:t> </a:t>
            </a:r>
            <a:r>
              <a:rPr spc="-5" dirty="0"/>
              <a:t>EM</a:t>
            </a:r>
            <a:r>
              <a:rPr spc="-20" dirty="0"/>
              <a:t> </a:t>
            </a:r>
            <a:r>
              <a:rPr spc="-5" dirty="0"/>
              <a:t>EUROS</a:t>
            </a:r>
            <a:r>
              <a:rPr spc="-15" dirty="0"/>
              <a:t> </a:t>
            </a:r>
            <a:r>
              <a:rPr dirty="0"/>
              <a:t>COM</a:t>
            </a:r>
            <a:r>
              <a:rPr spc="-30" dirty="0"/>
              <a:t> </a:t>
            </a:r>
            <a:r>
              <a:rPr spc="-5" dirty="0"/>
              <a:t>IVA</a:t>
            </a:r>
            <a:r>
              <a:rPr spc="-50" dirty="0"/>
              <a:t> </a:t>
            </a:r>
            <a:r>
              <a:rPr dirty="0"/>
              <a:t>A</a:t>
            </a:r>
            <a:r>
              <a:rPr spc="-5" dirty="0"/>
              <a:t> TAXA</a:t>
            </a:r>
            <a:r>
              <a:rPr spc="-30" dirty="0"/>
              <a:t> </a:t>
            </a:r>
            <a:r>
              <a:rPr spc="-5" dirty="0"/>
              <a:t>LEGAL</a:t>
            </a:r>
            <a:r>
              <a:rPr spc="-35" dirty="0"/>
              <a:t> </a:t>
            </a:r>
            <a:r>
              <a:rPr spc="-5" dirty="0"/>
              <a:t>EM</a:t>
            </a:r>
            <a:r>
              <a:rPr spc="-65" dirty="0"/>
              <a:t> </a:t>
            </a:r>
            <a:r>
              <a:rPr spc="-5" dirty="0"/>
              <a:t>VIGOR</a:t>
            </a:r>
          </a:p>
          <a:p>
            <a:pPr marL="12700">
              <a:lnSpc>
                <a:spcPct val="100000"/>
              </a:lnSpc>
            </a:pPr>
            <a:r>
              <a:rPr i="1" spc="-5" dirty="0">
                <a:latin typeface="Arial"/>
                <a:cs typeface="Arial"/>
              </a:rPr>
              <a:t>PRICES</a:t>
            </a:r>
            <a:r>
              <a:rPr i="1" spc="-35" dirty="0">
                <a:latin typeface="Arial"/>
                <a:cs typeface="Arial"/>
              </a:rPr>
              <a:t> </a:t>
            </a:r>
            <a:r>
              <a:rPr i="1" spc="-5" dirty="0">
                <a:latin typeface="Arial"/>
                <a:cs typeface="Arial"/>
              </a:rPr>
              <a:t>IN</a:t>
            </a:r>
            <a:r>
              <a:rPr i="1" spc="-25" dirty="0">
                <a:latin typeface="Arial"/>
                <a:cs typeface="Arial"/>
              </a:rPr>
              <a:t> </a:t>
            </a:r>
            <a:r>
              <a:rPr i="1" spc="-5" dirty="0">
                <a:latin typeface="Arial"/>
                <a:cs typeface="Arial"/>
              </a:rPr>
              <a:t>EUROS</a:t>
            </a:r>
            <a:r>
              <a:rPr i="1" spc="-15" dirty="0">
                <a:latin typeface="Arial"/>
                <a:cs typeface="Arial"/>
              </a:rPr>
              <a:t> </a:t>
            </a:r>
            <a:r>
              <a:rPr i="1" dirty="0">
                <a:latin typeface="Arial"/>
                <a:cs typeface="Arial"/>
              </a:rPr>
              <a:t>WITH</a:t>
            </a:r>
            <a:r>
              <a:rPr i="1" spc="-50" dirty="0">
                <a:latin typeface="Arial"/>
                <a:cs typeface="Arial"/>
              </a:rPr>
              <a:t> </a:t>
            </a:r>
            <a:r>
              <a:rPr i="1" spc="-5" dirty="0">
                <a:latin typeface="Arial"/>
                <a:cs typeface="Arial"/>
              </a:rPr>
              <a:t>VAT</a:t>
            </a:r>
            <a:r>
              <a:rPr i="1" spc="-45" dirty="0">
                <a:latin typeface="Arial"/>
                <a:cs typeface="Arial"/>
              </a:rPr>
              <a:t> </a:t>
            </a:r>
            <a:r>
              <a:rPr i="1" spc="-5" dirty="0">
                <a:latin typeface="Arial"/>
                <a:cs typeface="Arial"/>
              </a:rPr>
              <a:t>INCLUDED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600" b="0" i="0">
                <a:solidFill>
                  <a:srgbClr val="2D5E70"/>
                </a:solidFill>
                <a:latin typeface="Arial"/>
                <a:cs typeface="Arial"/>
              </a:defRPr>
            </a:lvl1pPr>
          </a:lstStyle>
          <a:p>
            <a:pPr marL="12700">
              <a:lnSpc>
                <a:spcPct val="100000"/>
              </a:lnSpc>
              <a:spcBef>
                <a:spcPts val="40"/>
              </a:spcBef>
            </a:pPr>
            <a:r>
              <a:rPr spc="-5" dirty="0"/>
              <a:t>PREÇOS</a:t>
            </a:r>
            <a:r>
              <a:rPr spc="-30" dirty="0"/>
              <a:t> </a:t>
            </a:r>
            <a:r>
              <a:rPr spc="-5" dirty="0"/>
              <a:t>EM</a:t>
            </a:r>
            <a:r>
              <a:rPr spc="-20" dirty="0"/>
              <a:t> </a:t>
            </a:r>
            <a:r>
              <a:rPr spc="-5" dirty="0"/>
              <a:t>EUROS</a:t>
            </a:r>
            <a:r>
              <a:rPr spc="-15" dirty="0"/>
              <a:t> </a:t>
            </a:r>
            <a:r>
              <a:rPr dirty="0"/>
              <a:t>COM</a:t>
            </a:r>
            <a:r>
              <a:rPr spc="-30" dirty="0"/>
              <a:t> </a:t>
            </a:r>
            <a:r>
              <a:rPr spc="-5" dirty="0"/>
              <a:t>IVA</a:t>
            </a:r>
            <a:r>
              <a:rPr spc="-50" dirty="0"/>
              <a:t> </a:t>
            </a:r>
            <a:r>
              <a:rPr dirty="0"/>
              <a:t>A</a:t>
            </a:r>
            <a:r>
              <a:rPr spc="-5" dirty="0"/>
              <a:t> TAXA</a:t>
            </a:r>
            <a:r>
              <a:rPr spc="-30" dirty="0"/>
              <a:t> </a:t>
            </a:r>
            <a:r>
              <a:rPr spc="-5" dirty="0"/>
              <a:t>LEGAL</a:t>
            </a:r>
            <a:r>
              <a:rPr spc="-35" dirty="0"/>
              <a:t> </a:t>
            </a:r>
            <a:r>
              <a:rPr spc="-5" dirty="0"/>
              <a:t>EM</a:t>
            </a:r>
            <a:r>
              <a:rPr spc="-65" dirty="0"/>
              <a:t> </a:t>
            </a:r>
            <a:r>
              <a:rPr spc="-5" dirty="0"/>
              <a:t>VIGOR</a:t>
            </a:r>
          </a:p>
          <a:p>
            <a:pPr marL="12700">
              <a:lnSpc>
                <a:spcPct val="100000"/>
              </a:lnSpc>
            </a:pPr>
            <a:r>
              <a:rPr i="1" spc="-5" dirty="0">
                <a:latin typeface="Arial"/>
                <a:cs typeface="Arial"/>
              </a:rPr>
              <a:t>PRICES</a:t>
            </a:r>
            <a:r>
              <a:rPr i="1" spc="-35" dirty="0">
                <a:latin typeface="Arial"/>
                <a:cs typeface="Arial"/>
              </a:rPr>
              <a:t> </a:t>
            </a:r>
            <a:r>
              <a:rPr i="1" spc="-5" dirty="0">
                <a:latin typeface="Arial"/>
                <a:cs typeface="Arial"/>
              </a:rPr>
              <a:t>IN</a:t>
            </a:r>
            <a:r>
              <a:rPr i="1" spc="-25" dirty="0">
                <a:latin typeface="Arial"/>
                <a:cs typeface="Arial"/>
              </a:rPr>
              <a:t> </a:t>
            </a:r>
            <a:r>
              <a:rPr i="1" spc="-5" dirty="0">
                <a:latin typeface="Arial"/>
                <a:cs typeface="Arial"/>
              </a:rPr>
              <a:t>EUROS</a:t>
            </a:r>
            <a:r>
              <a:rPr i="1" spc="-15" dirty="0">
                <a:latin typeface="Arial"/>
                <a:cs typeface="Arial"/>
              </a:rPr>
              <a:t> </a:t>
            </a:r>
            <a:r>
              <a:rPr i="1" dirty="0">
                <a:latin typeface="Arial"/>
                <a:cs typeface="Arial"/>
              </a:rPr>
              <a:t>WITH</a:t>
            </a:r>
            <a:r>
              <a:rPr i="1" spc="-50" dirty="0">
                <a:latin typeface="Arial"/>
                <a:cs typeface="Arial"/>
              </a:rPr>
              <a:t> </a:t>
            </a:r>
            <a:r>
              <a:rPr i="1" spc="-5" dirty="0">
                <a:latin typeface="Arial"/>
                <a:cs typeface="Arial"/>
              </a:rPr>
              <a:t>VAT</a:t>
            </a:r>
            <a:r>
              <a:rPr i="1" spc="-45" dirty="0">
                <a:latin typeface="Arial"/>
                <a:cs typeface="Arial"/>
              </a:rPr>
              <a:t> </a:t>
            </a:r>
            <a:r>
              <a:rPr i="1" spc="-5" dirty="0">
                <a:latin typeface="Arial"/>
                <a:cs typeface="Arial"/>
              </a:rPr>
              <a:t>INCLUDED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600" b="0" i="0">
                <a:solidFill>
                  <a:srgbClr val="2D5E70"/>
                </a:solidFill>
                <a:latin typeface="Arial"/>
                <a:cs typeface="Arial"/>
              </a:defRPr>
            </a:lvl1pPr>
          </a:lstStyle>
          <a:p>
            <a:pPr marL="12700">
              <a:lnSpc>
                <a:spcPct val="100000"/>
              </a:lnSpc>
              <a:spcBef>
                <a:spcPts val="40"/>
              </a:spcBef>
            </a:pPr>
            <a:r>
              <a:rPr spc="-5" dirty="0"/>
              <a:t>PREÇOS</a:t>
            </a:r>
            <a:r>
              <a:rPr spc="-30" dirty="0"/>
              <a:t> </a:t>
            </a:r>
            <a:r>
              <a:rPr spc="-5" dirty="0"/>
              <a:t>EM</a:t>
            </a:r>
            <a:r>
              <a:rPr spc="-20" dirty="0"/>
              <a:t> </a:t>
            </a:r>
            <a:r>
              <a:rPr spc="-5" dirty="0"/>
              <a:t>EUROS</a:t>
            </a:r>
            <a:r>
              <a:rPr spc="-15" dirty="0"/>
              <a:t> </a:t>
            </a:r>
            <a:r>
              <a:rPr dirty="0"/>
              <a:t>COM</a:t>
            </a:r>
            <a:r>
              <a:rPr spc="-30" dirty="0"/>
              <a:t> </a:t>
            </a:r>
            <a:r>
              <a:rPr spc="-5" dirty="0"/>
              <a:t>IVA</a:t>
            </a:r>
            <a:r>
              <a:rPr spc="-50" dirty="0"/>
              <a:t> </a:t>
            </a:r>
            <a:r>
              <a:rPr dirty="0"/>
              <a:t>A</a:t>
            </a:r>
            <a:r>
              <a:rPr spc="-5" dirty="0"/>
              <a:t> TAXA</a:t>
            </a:r>
            <a:r>
              <a:rPr spc="-30" dirty="0"/>
              <a:t> </a:t>
            </a:r>
            <a:r>
              <a:rPr spc="-5" dirty="0"/>
              <a:t>LEGAL</a:t>
            </a:r>
            <a:r>
              <a:rPr spc="-35" dirty="0"/>
              <a:t> </a:t>
            </a:r>
            <a:r>
              <a:rPr spc="-5" dirty="0"/>
              <a:t>EM</a:t>
            </a:r>
            <a:r>
              <a:rPr spc="-65" dirty="0"/>
              <a:t> </a:t>
            </a:r>
            <a:r>
              <a:rPr spc="-5" dirty="0"/>
              <a:t>VIGOR</a:t>
            </a:r>
          </a:p>
          <a:p>
            <a:pPr marL="12700">
              <a:lnSpc>
                <a:spcPct val="100000"/>
              </a:lnSpc>
            </a:pPr>
            <a:r>
              <a:rPr i="1" spc="-5" dirty="0">
                <a:latin typeface="Arial"/>
                <a:cs typeface="Arial"/>
              </a:rPr>
              <a:t>PRICES</a:t>
            </a:r>
            <a:r>
              <a:rPr i="1" spc="-35" dirty="0">
                <a:latin typeface="Arial"/>
                <a:cs typeface="Arial"/>
              </a:rPr>
              <a:t> </a:t>
            </a:r>
            <a:r>
              <a:rPr i="1" spc="-5" dirty="0">
                <a:latin typeface="Arial"/>
                <a:cs typeface="Arial"/>
              </a:rPr>
              <a:t>IN</a:t>
            </a:r>
            <a:r>
              <a:rPr i="1" spc="-25" dirty="0">
                <a:latin typeface="Arial"/>
                <a:cs typeface="Arial"/>
              </a:rPr>
              <a:t> </a:t>
            </a:r>
            <a:r>
              <a:rPr i="1" spc="-5" dirty="0">
                <a:latin typeface="Arial"/>
                <a:cs typeface="Arial"/>
              </a:rPr>
              <a:t>EUROS</a:t>
            </a:r>
            <a:r>
              <a:rPr i="1" spc="-15" dirty="0">
                <a:latin typeface="Arial"/>
                <a:cs typeface="Arial"/>
              </a:rPr>
              <a:t> </a:t>
            </a:r>
            <a:r>
              <a:rPr i="1" dirty="0">
                <a:latin typeface="Arial"/>
                <a:cs typeface="Arial"/>
              </a:rPr>
              <a:t>WITH</a:t>
            </a:r>
            <a:r>
              <a:rPr i="1" spc="-50" dirty="0">
                <a:latin typeface="Arial"/>
                <a:cs typeface="Arial"/>
              </a:rPr>
              <a:t> </a:t>
            </a:r>
            <a:r>
              <a:rPr i="1" spc="-5" dirty="0">
                <a:latin typeface="Arial"/>
                <a:cs typeface="Arial"/>
              </a:rPr>
              <a:t>VAT</a:t>
            </a:r>
            <a:r>
              <a:rPr i="1" spc="-45" dirty="0">
                <a:latin typeface="Arial"/>
                <a:cs typeface="Arial"/>
              </a:rPr>
              <a:t> </a:t>
            </a:r>
            <a:r>
              <a:rPr i="1" spc="-5" dirty="0">
                <a:latin typeface="Arial"/>
                <a:cs typeface="Arial"/>
              </a:rPr>
              <a:t>INCLUDED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7555992" cy="10696954"/>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77825" y="428244"/>
            <a:ext cx="6800850" cy="171297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825" y="2462403"/>
            <a:ext cx="6800850" cy="7066026"/>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109573" y="10138871"/>
            <a:ext cx="2044064" cy="202565"/>
          </a:xfrm>
          <a:prstGeom prst="rect">
            <a:avLst/>
          </a:prstGeom>
        </p:spPr>
        <p:txBody>
          <a:bodyPr wrap="square" lIns="0" tIns="0" rIns="0" bIns="0">
            <a:spAutoFit/>
          </a:bodyPr>
          <a:lstStyle>
            <a:lvl1pPr>
              <a:defRPr sz="600" b="0" i="0">
                <a:solidFill>
                  <a:srgbClr val="2D5E70"/>
                </a:solidFill>
                <a:latin typeface="Arial"/>
                <a:cs typeface="Arial"/>
              </a:defRPr>
            </a:lvl1pPr>
          </a:lstStyle>
          <a:p>
            <a:pPr marL="12700">
              <a:lnSpc>
                <a:spcPct val="100000"/>
              </a:lnSpc>
              <a:spcBef>
                <a:spcPts val="40"/>
              </a:spcBef>
            </a:pPr>
            <a:r>
              <a:rPr spc="-5" dirty="0"/>
              <a:t>PREÇOS</a:t>
            </a:r>
            <a:r>
              <a:rPr spc="-30" dirty="0"/>
              <a:t> </a:t>
            </a:r>
            <a:r>
              <a:rPr spc="-5" dirty="0"/>
              <a:t>EM</a:t>
            </a:r>
            <a:r>
              <a:rPr spc="-20" dirty="0"/>
              <a:t> </a:t>
            </a:r>
            <a:r>
              <a:rPr spc="-5" dirty="0"/>
              <a:t>EUROS</a:t>
            </a:r>
            <a:r>
              <a:rPr spc="-15" dirty="0"/>
              <a:t> </a:t>
            </a:r>
            <a:r>
              <a:rPr dirty="0"/>
              <a:t>COM</a:t>
            </a:r>
            <a:r>
              <a:rPr spc="-30" dirty="0"/>
              <a:t> </a:t>
            </a:r>
            <a:r>
              <a:rPr spc="-5" dirty="0"/>
              <a:t>IVA</a:t>
            </a:r>
            <a:r>
              <a:rPr spc="-50" dirty="0"/>
              <a:t> </a:t>
            </a:r>
            <a:r>
              <a:rPr dirty="0"/>
              <a:t>A</a:t>
            </a:r>
            <a:r>
              <a:rPr spc="-5" dirty="0"/>
              <a:t> TAXA</a:t>
            </a:r>
            <a:r>
              <a:rPr spc="-30" dirty="0"/>
              <a:t> </a:t>
            </a:r>
            <a:r>
              <a:rPr spc="-5" dirty="0"/>
              <a:t>LEGAL</a:t>
            </a:r>
            <a:r>
              <a:rPr spc="-35" dirty="0"/>
              <a:t> </a:t>
            </a:r>
            <a:r>
              <a:rPr spc="-5" dirty="0"/>
              <a:t>EM</a:t>
            </a:r>
            <a:r>
              <a:rPr spc="-65" dirty="0"/>
              <a:t> </a:t>
            </a:r>
            <a:r>
              <a:rPr spc="-5" dirty="0"/>
              <a:t>VIGOR</a:t>
            </a:r>
          </a:p>
          <a:p>
            <a:pPr marL="12700">
              <a:lnSpc>
                <a:spcPct val="100000"/>
              </a:lnSpc>
            </a:pPr>
            <a:r>
              <a:rPr i="1" spc="-5" dirty="0">
                <a:latin typeface="Arial"/>
                <a:cs typeface="Arial"/>
              </a:rPr>
              <a:t>PRICES</a:t>
            </a:r>
            <a:r>
              <a:rPr i="1" spc="-35" dirty="0">
                <a:latin typeface="Arial"/>
                <a:cs typeface="Arial"/>
              </a:rPr>
              <a:t> </a:t>
            </a:r>
            <a:r>
              <a:rPr i="1" spc="-5" dirty="0">
                <a:latin typeface="Arial"/>
                <a:cs typeface="Arial"/>
              </a:rPr>
              <a:t>IN</a:t>
            </a:r>
            <a:r>
              <a:rPr i="1" spc="-25" dirty="0">
                <a:latin typeface="Arial"/>
                <a:cs typeface="Arial"/>
              </a:rPr>
              <a:t> </a:t>
            </a:r>
            <a:r>
              <a:rPr i="1" spc="-5" dirty="0">
                <a:latin typeface="Arial"/>
                <a:cs typeface="Arial"/>
              </a:rPr>
              <a:t>EUROS</a:t>
            </a:r>
            <a:r>
              <a:rPr i="1" spc="-15" dirty="0">
                <a:latin typeface="Arial"/>
                <a:cs typeface="Arial"/>
              </a:rPr>
              <a:t> </a:t>
            </a:r>
            <a:r>
              <a:rPr i="1" dirty="0">
                <a:latin typeface="Arial"/>
                <a:cs typeface="Arial"/>
              </a:rPr>
              <a:t>WITH</a:t>
            </a:r>
            <a:r>
              <a:rPr i="1" spc="-50" dirty="0">
                <a:latin typeface="Arial"/>
                <a:cs typeface="Arial"/>
              </a:rPr>
              <a:t> </a:t>
            </a:r>
            <a:r>
              <a:rPr i="1" spc="-5" dirty="0">
                <a:latin typeface="Arial"/>
                <a:cs typeface="Arial"/>
              </a:rPr>
              <a:t>VAT</a:t>
            </a:r>
            <a:r>
              <a:rPr i="1" spc="-45" dirty="0">
                <a:latin typeface="Arial"/>
                <a:cs typeface="Arial"/>
              </a:rPr>
              <a:t> </a:t>
            </a:r>
            <a:r>
              <a:rPr i="1" spc="-5" dirty="0">
                <a:latin typeface="Arial"/>
                <a:cs typeface="Arial"/>
              </a:rPr>
              <a:t>INCLUDED</a:t>
            </a:r>
          </a:p>
        </p:txBody>
      </p:sp>
      <p:sp>
        <p:nvSpPr>
          <p:cNvPr id="5" name="Holder 5"/>
          <p:cNvSpPr>
            <a:spLocks noGrp="1"/>
          </p:cNvSpPr>
          <p:nvPr>
            <p:ph type="dt" sz="half" idx="6"/>
          </p:nvPr>
        </p:nvSpPr>
        <p:spPr>
          <a:xfrm>
            <a:off x="377825" y="9956673"/>
            <a:ext cx="1737995" cy="53530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9/20/2023</a:t>
            </a:fld>
            <a:endParaRPr lang="en-US"/>
          </a:p>
        </p:txBody>
      </p:sp>
      <p:sp>
        <p:nvSpPr>
          <p:cNvPr id="6" name="Holder 6"/>
          <p:cNvSpPr>
            <a:spLocks noGrp="1"/>
          </p:cNvSpPr>
          <p:nvPr>
            <p:ph type="sldNum" sz="quarter" idx="7"/>
          </p:nvPr>
        </p:nvSpPr>
        <p:spPr>
          <a:xfrm>
            <a:off x="5440680" y="9956673"/>
            <a:ext cx="1737995" cy="53530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559295" y="0"/>
            <a:ext cx="137160" cy="10700385"/>
          </a:xfrm>
          <a:custGeom>
            <a:avLst/>
            <a:gdLst/>
            <a:ahLst/>
            <a:cxnLst/>
            <a:rect l="l" t="t" r="r" b="b"/>
            <a:pathLst>
              <a:path w="137159" h="10700385">
                <a:moveTo>
                  <a:pt x="0" y="10700001"/>
                </a:moveTo>
                <a:lnTo>
                  <a:pt x="137147" y="10700001"/>
                </a:lnTo>
                <a:lnTo>
                  <a:pt x="137147" y="0"/>
                </a:lnTo>
                <a:lnTo>
                  <a:pt x="0" y="0"/>
                </a:lnTo>
                <a:lnTo>
                  <a:pt x="0" y="10700001"/>
                </a:lnTo>
                <a:close/>
              </a:path>
            </a:pathLst>
          </a:custGeom>
          <a:solidFill>
            <a:srgbClr val="BDBDBD"/>
          </a:solidFill>
        </p:spPr>
        <p:txBody>
          <a:bodyPr wrap="square" lIns="0" tIns="0" rIns="0" bIns="0" rtlCol="0"/>
          <a:lstStyle/>
          <a:p>
            <a:endParaRPr/>
          </a:p>
        </p:txBody>
      </p:sp>
      <p:sp>
        <p:nvSpPr>
          <p:cNvPr id="4" name="object 4"/>
          <p:cNvSpPr/>
          <p:nvPr/>
        </p:nvSpPr>
        <p:spPr>
          <a:xfrm>
            <a:off x="958723" y="-1"/>
            <a:ext cx="5600700" cy="10700385"/>
          </a:xfrm>
          <a:custGeom>
            <a:avLst/>
            <a:gdLst/>
            <a:ahLst/>
            <a:cxnLst/>
            <a:rect l="l" t="t" r="r" b="b"/>
            <a:pathLst>
              <a:path w="5600700" h="10700385">
                <a:moveTo>
                  <a:pt x="0" y="10700001"/>
                </a:moveTo>
                <a:lnTo>
                  <a:pt x="5600700" y="10700001"/>
                </a:lnTo>
                <a:lnTo>
                  <a:pt x="5600700" y="0"/>
                </a:lnTo>
                <a:lnTo>
                  <a:pt x="0" y="0"/>
                </a:lnTo>
                <a:lnTo>
                  <a:pt x="0" y="10700001"/>
                </a:lnTo>
                <a:close/>
              </a:path>
            </a:pathLst>
          </a:custGeom>
          <a:solidFill>
            <a:srgbClr val="F8F8F5"/>
          </a:solidFill>
        </p:spPr>
        <p:txBody>
          <a:bodyPr wrap="square" lIns="0" tIns="0" rIns="0" bIns="0" rtlCol="0"/>
          <a:lstStyle/>
          <a:p>
            <a:pPr marL="128016" marR="0" indent="0" algn="l" rtl="0" eaLnBrk="1" fontAlgn="t" latinLnBrk="0" hangingPunct="1">
              <a:spcBef>
                <a:spcPts val="0"/>
              </a:spcBef>
              <a:spcAft>
                <a:spcPts val="0"/>
              </a:spcAft>
            </a:pPr>
            <a:endParaRPr lang="pt-PT" sz="1800" b="0" i="0" u="none" strike="noStrike" dirty="0">
              <a:effectLst/>
              <a:latin typeface="Arial" panose="020B0604020202020204" pitchFamily="34" charset="0"/>
            </a:endParaRPr>
          </a:p>
        </p:txBody>
      </p:sp>
      <p:sp>
        <p:nvSpPr>
          <p:cNvPr id="6" name="object 6"/>
          <p:cNvSpPr/>
          <p:nvPr/>
        </p:nvSpPr>
        <p:spPr>
          <a:xfrm>
            <a:off x="5897498" y="2530538"/>
            <a:ext cx="613410" cy="956310"/>
          </a:xfrm>
          <a:custGeom>
            <a:avLst/>
            <a:gdLst/>
            <a:ahLst/>
            <a:cxnLst/>
            <a:rect l="l" t="t" r="r" b="b"/>
            <a:pathLst>
              <a:path w="613409" h="956310">
                <a:moveTo>
                  <a:pt x="0" y="956119"/>
                </a:moveTo>
                <a:lnTo>
                  <a:pt x="613321" y="956119"/>
                </a:lnTo>
                <a:lnTo>
                  <a:pt x="613321" y="0"/>
                </a:lnTo>
                <a:lnTo>
                  <a:pt x="0" y="0"/>
                </a:lnTo>
                <a:lnTo>
                  <a:pt x="0" y="956119"/>
                </a:lnTo>
                <a:close/>
              </a:path>
            </a:pathLst>
          </a:custGeom>
          <a:solidFill>
            <a:srgbClr val="F8F8F5"/>
          </a:solidFill>
        </p:spPr>
        <p:txBody>
          <a:bodyPr wrap="square" lIns="0" tIns="0" rIns="0" bIns="0" rtlCol="0"/>
          <a:lstStyle/>
          <a:p>
            <a:endParaRPr/>
          </a:p>
        </p:txBody>
      </p:sp>
      <p:sp>
        <p:nvSpPr>
          <p:cNvPr id="10" name="object 10"/>
          <p:cNvSpPr/>
          <p:nvPr/>
        </p:nvSpPr>
        <p:spPr>
          <a:xfrm>
            <a:off x="5897498" y="4548975"/>
            <a:ext cx="613410" cy="1063625"/>
          </a:xfrm>
          <a:custGeom>
            <a:avLst/>
            <a:gdLst/>
            <a:ahLst/>
            <a:cxnLst/>
            <a:rect l="l" t="t" r="r" b="b"/>
            <a:pathLst>
              <a:path w="613409" h="1063625">
                <a:moveTo>
                  <a:pt x="0" y="1063282"/>
                </a:moveTo>
                <a:lnTo>
                  <a:pt x="613321" y="1063282"/>
                </a:lnTo>
                <a:lnTo>
                  <a:pt x="613321" y="0"/>
                </a:lnTo>
                <a:lnTo>
                  <a:pt x="0" y="0"/>
                </a:lnTo>
                <a:lnTo>
                  <a:pt x="0" y="1063282"/>
                </a:lnTo>
                <a:close/>
              </a:path>
            </a:pathLst>
          </a:custGeom>
          <a:solidFill>
            <a:srgbClr val="F8F8F5"/>
          </a:solidFill>
        </p:spPr>
        <p:txBody>
          <a:bodyPr wrap="square" lIns="0" tIns="0" rIns="0" bIns="0" rtlCol="0"/>
          <a:lstStyle/>
          <a:p>
            <a:endParaRPr/>
          </a:p>
        </p:txBody>
      </p:sp>
      <p:sp>
        <p:nvSpPr>
          <p:cNvPr id="11" name="object 11"/>
          <p:cNvSpPr/>
          <p:nvPr/>
        </p:nvSpPr>
        <p:spPr>
          <a:xfrm>
            <a:off x="1020051" y="5612269"/>
            <a:ext cx="4877435" cy="1028700"/>
          </a:xfrm>
          <a:custGeom>
            <a:avLst/>
            <a:gdLst/>
            <a:ahLst/>
            <a:cxnLst/>
            <a:rect l="l" t="t" r="r" b="b"/>
            <a:pathLst>
              <a:path w="4877435" h="1028700">
                <a:moveTo>
                  <a:pt x="0" y="1028306"/>
                </a:moveTo>
                <a:lnTo>
                  <a:pt x="4877435" y="1028306"/>
                </a:lnTo>
                <a:lnTo>
                  <a:pt x="4877435" y="0"/>
                </a:lnTo>
                <a:lnTo>
                  <a:pt x="0" y="0"/>
                </a:lnTo>
                <a:lnTo>
                  <a:pt x="0" y="1028306"/>
                </a:lnTo>
                <a:close/>
              </a:path>
            </a:pathLst>
          </a:custGeom>
          <a:solidFill>
            <a:srgbClr val="F8F8F5"/>
          </a:solidFill>
        </p:spPr>
        <p:txBody>
          <a:bodyPr wrap="square" lIns="0" tIns="0" rIns="0" bIns="0" rtlCol="0"/>
          <a:lstStyle/>
          <a:p>
            <a:endParaRPr/>
          </a:p>
        </p:txBody>
      </p:sp>
      <p:sp>
        <p:nvSpPr>
          <p:cNvPr id="14" name="object 14"/>
          <p:cNvSpPr/>
          <p:nvPr/>
        </p:nvSpPr>
        <p:spPr>
          <a:xfrm>
            <a:off x="5897498" y="6640589"/>
            <a:ext cx="613410" cy="1028700"/>
          </a:xfrm>
          <a:custGeom>
            <a:avLst/>
            <a:gdLst/>
            <a:ahLst/>
            <a:cxnLst/>
            <a:rect l="l" t="t" r="r" b="b"/>
            <a:pathLst>
              <a:path w="613409" h="1028700">
                <a:moveTo>
                  <a:pt x="0" y="1028306"/>
                </a:moveTo>
                <a:lnTo>
                  <a:pt x="613321" y="1028306"/>
                </a:lnTo>
                <a:lnTo>
                  <a:pt x="613321" y="0"/>
                </a:lnTo>
                <a:lnTo>
                  <a:pt x="0" y="0"/>
                </a:lnTo>
                <a:lnTo>
                  <a:pt x="0" y="1028306"/>
                </a:lnTo>
                <a:close/>
              </a:path>
            </a:pathLst>
          </a:custGeom>
          <a:solidFill>
            <a:srgbClr val="F8F8F5"/>
          </a:solidFill>
        </p:spPr>
        <p:txBody>
          <a:bodyPr wrap="square" lIns="0" tIns="0" rIns="0" bIns="0" rtlCol="0"/>
          <a:lstStyle/>
          <a:p>
            <a:endParaRPr/>
          </a:p>
        </p:txBody>
      </p:sp>
      <p:sp>
        <p:nvSpPr>
          <p:cNvPr id="16" name="object 16"/>
          <p:cNvSpPr/>
          <p:nvPr/>
        </p:nvSpPr>
        <p:spPr>
          <a:xfrm>
            <a:off x="5897498" y="7668857"/>
            <a:ext cx="613410" cy="958215"/>
          </a:xfrm>
          <a:custGeom>
            <a:avLst/>
            <a:gdLst/>
            <a:ahLst/>
            <a:cxnLst/>
            <a:rect l="l" t="t" r="r" b="b"/>
            <a:pathLst>
              <a:path w="613409" h="958215">
                <a:moveTo>
                  <a:pt x="0" y="957618"/>
                </a:moveTo>
                <a:lnTo>
                  <a:pt x="613321" y="957618"/>
                </a:lnTo>
                <a:lnTo>
                  <a:pt x="613321" y="0"/>
                </a:lnTo>
                <a:lnTo>
                  <a:pt x="0" y="0"/>
                </a:lnTo>
                <a:lnTo>
                  <a:pt x="0" y="957618"/>
                </a:lnTo>
                <a:close/>
              </a:path>
            </a:pathLst>
          </a:custGeom>
          <a:solidFill>
            <a:srgbClr val="F8F8F5"/>
          </a:solidFill>
        </p:spPr>
        <p:txBody>
          <a:bodyPr wrap="square" lIns="0" tIns="0" rIns="0" bIns="0" rtlCol="0"/>
          <a:lstStyle/>
          <a:p>
            <a:endParaRPr/>
          </a:p>
        </p:txBody>
      </p:sp>
      <p:sp>
        <p:nvSpPr>
          <p:cNvPr id="18" name="object 18"/>
          <p:cNvSpPr/>
          <p:nvPr/>
        </p:nvSpPr>
        <p:spPr>
          <a:xfrm>
            <a:off x="5897498" y="8626475"/>
            <a:ext cx="613410" cy="990600"/>
          </a:xfrm>
          <a:custGeom>
            <a:avLst/>
            <a:gdLst/>
            <a:ahLst/>
            <a:cxnLst/>
            <a:rect l="l" t="t" r="r" b="b"/>
            <a:pathLst>
              <a:path w="613409" h="990600">
                <a:moveTo>
                  <a:pt x="0" y="990599"/>
                </a:moveTo>
                <a:lnTo>
                  <a:pt x="613321" y="990599"/>
                </a:lnTo>
                <a:lnTo>
                  <a:pt x="613321" y="0"/>
                </a:lnTo>
                <a:lnTo>
                  <a:pt x="0" y="0"/>
                </a:lnTo>
                <a:lnTo>
                  <a:pt x="0" y="990599"/>
                </a:lnTo>
                <a:close/>
              </a:path>
            </a:pathLst>
          </a:custGeom>
          <a:solidFill>
            <a:srgbClr val="F8F8F5"/>
          </a:solidFill>
        </p:spPr>
        <p:txBody>
          <a:bodyPr wrap="square" lIns="0" tIns="0" rIns="0" bIns="0" rtlCol="0"/>
          <a:lstStyle/>
          <a:p>
            <a:endParaRPr/>
          </a:p>
        </p:txBody>
      </p:sp>
      <p:sp>
        <p:nvSpPr>
          <p:cNvPr id="3" name="object 3"/>
          <p:cNvSpPr/>
          <p:nvPr/>
        </p:nvSpPr>
        <p:spPr>
          <a:xfrm>
            <a:off x="822960" y="0"/>
            <a:ext cx="135890" cy="10700385"/>
          </a:xfrm>
          <a:custGeom>
            <a:avLst/>
            <a:gdLst/>
            <a:ahLst/>
            <a:cxnLst/>
            <a:rect l="l" t="t" r="r" b="b"/>
            <a:pathLst>
              <a:path w="135890" h="10700385">
                <a:moveTo>
                  <a:pt x="0" y="10700001"/>
                </a:moveTo>
                <a:lnTo>
                  <a:pt x="135636" y="10700001"/>
                </a:lnTo>
                <a:lnTo>
                  <a:pt x="135636" y="0"/>
                </a:lnTo>
                <a:lnTo>
                  <a:pt x="0" y="0"/>
                </a:lnTo>
                <a:lnTo>
                  <a:pt x="0" y="10700001"/>
                </a:lnTo>
                <a:close/>
              </a:path>
            </a:pathLst>
          </a:custGeom>
          <a:solidFill>
            <a:srgbClr val="BDBDBD"/>
          </a:solidFill>
        </p:spPr>
        <p:txBody>
          <a:bodyPr wrap="square" lIns="0" tIns="0" rIns="0" bIns="0" rtlCol="0"/>
          <a:lstStyle/>
          <a:p>
            <a:endParaRPr/>
          </a:p>
        </p:txBody>
      </p:sp>
      <p:sp>
        <p:nvSpPr>
          <p:cNvPr id="17" name="object 22">
            <a:extLst>
              <a:ext uri="{FF2B5EF4-FFF2-40B4-BE49-F238E27FC236}">
                <a16:creationId xmlns:a16="http://schemas.microsoft.com/office/drawing/2014/main" id="{E2587F4A-9E74-448D-91A2-F5CC5E478EEB}"/>
              </a:ext>
            </a:extLst>
          </p:cNvPr>
          <p:cNvSpPr txBox="1"/>
          <p:nvPr/>
        </p:nvSpPr>
        <p:spPr>
          <a:xfrm>
            <a:off x="1182223" y="1347407"/>
            <a:ext cx="5058156" cy="2094420"/>
          </a:xfrm>
          <a:prstGeom prst="rect">
            <a:avLst/>
          </a:prstGeom>
        </p:spPr>
        <p:txBody>
          <a:bodyPr vert="horz" wrap="square" lIns="0" tIns="12700" rIns="0" bIns="0" rtlCol="0">
            <a:spAutoFit/>
          </a:bodyPr>
          <a:lstStyle/>
          <a:p>
            <a:pPr marL="12700" marR="6350" algn="just">
              <a:lnSpc>
                <a:spcPct val="150000"/>
              </a:lnSpc>
              <a:spcBef>
                <a:spcPts val="100"/>
              </a:spcBef>
            </a:pPr>
            <a:r>
              <a:rPr lang="en-US" sz="1000" b="1" i="1" spc="-5" dirty="0">
                <a:solidFill>
                  <a:srgbClr val="2D5E70"/>
                </a:solidFill>
                <a:latin typeface="Bodoni MT" panose="02070603080606020203" pitchFamily="18" charset="0"/>
                <a:cs typeface="Arial"/>
              </a:rPr>
              <a:t>A contemporary and creative approach to Portuguese cuisine, where the Star are the products, ingredients and traditions of the West of Portugal. Incorporating some international flavors, according to the rhythms of the year, season by season.</a:t>
            </a:r>
          </a:p>
          <a:p>
            <a:pPr marL="12700" marR="6350" algn="just">
              <a:lnSpc>
                <a:spcPct val="150000"/>
              </a:lnSpc>
              <a:spcBef>
                <a:spcPts val="100"/>
              </a:spcBef>
            </a:pPr>
            <a:endParaRPr lang="en-US" sz="1000" b="1" i="1" spc="-5" dirty="0">
              <a:solidFill>
                <a:srgbClr val="2D5E70"/>
              </a:solidFill>
              <a:latin typeface="Bodoni MT" panose="02070603080606020203" pitchFamily="18" charset="0"/>
              <a:cs typeface="Arial"/>
            </a:endParaRPr>
          </a:p>
          <a:p>
            <a:pPr marL="12700" marR="6350" algn="just">
              <a:lnSpc>
                <a:spcPct val="150000"/>
              </a:lnSpc>
              <a:spcBef>
                <a:spcPts val="100"/>
              </a:spcBef>
            </a:pPr>
            <a:r>
              <a:rPr lang="en-US" sz="1000" i="1" spc="-5" dirty="0">
                <a:solidFill>
                  <a:srgbClr val="2D5E70"/>
                </a:solidFill>
                <a:latin typeface="Bodoni MT" panose="02070603080606020203" pitchFamily="18" charset="0"/>
                <a:cs typeface="Arial"/>
              </a:rPr>
              <a:t>This was the spirit of Chef Bernardo Vitorino, the Pastry Chef Salomé </a:t>
            </a:r>
            <a:r>
              <a:rPr lang="en-US" sz="1000" i="1" spc="-5" dirty="0" err="1">
                <a:solidFill>
                  <a:srgbClr val="2D5E70"/>
                </a:solidFill>
                <a:latin typeface="Bodoni MT" panose="02070603080606020203" pitchFamily="18" charset="0"/>
                <a:cs typeface="Arial"/>
              </a:rPr>
              <a:t>Inácio</a:t>
            </a:r>
            <a:r>
              <a:rPr lang="en-US" sz="1000" i="1" spc="-5" dirty="0">
                <a:solidFill>
                  <a:srgbClr val="2D5E70"/>
                </a:solidFill>
                <a:latin typeface="Bodoni MT" panose="02070603080606020203" pitchFamily="18" charset="0"/>
                <a:cs typeface="Arial"/>
              </a:rPr>
              <a:t> and his team when creating this menu for </a:t>
            </a:r>
            <a:r>
              <a:rPr lang="en-US" sz="1000" i="1" spc="-5" dirty="0" err="1">
                <a:solidFill>
                  <a:srgbClr val="2D5E70"/>
                </a:solidFill>
                <a:latin typeface="Bodoni MT" panose="02070603080606020203" pitchFamily="18" charset="0"/>
                <a:cs typeface="Arial"/>
              </a:rPr>
              <a:t>Emprata</a:t>
            </a:r>
            <a:r>
              <a:rPr lang="en-US" sz="1000" i="1" spc="-5" dirty="0">
                <a:solidFill>
                  <a:srgbClr val="2D5E70"/>
                </a:solidFill>
                <a:latin typeface="Bodoni MT" panose="02070603080606020203" pitchFamily="18" charset="0"/>
                <a:cs typeface="Arial"/>
              </a:rPr>
              <a:t>, one that highlights the best products of our region. The influence of the Atlantic and the warm summer temperatures result in high quality ingredients, recognized all over the world. It´s not by chance that more than half of the national vegetable production has its origin in this West part of Portugal.</a:t>
            </a:r>
          </a:p>
        </p:txBody>
      </p:sp>
      <p:pic>
        <p:nvPicPr>
          <p:cNvPr id="12" name="Picture 11" descr="Circle&#10;&#10;Description automatically generated with medium confidence">
            <a:extLst>
              <a:ext uri="{FF2B5EF4-FFF2-40B4-BE49-F238E27FC236}">
                <a16:creationId xmlns:a16="http://schemas.microsoft.com/office/drawing/2014/main" id="{5B181FD0-BE5A-EC1B-6849-A8116A06BF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2704" y="8239878"/>
            <a:ext cx="1905000" cy="2103307"/>
          </a:xfrm>
          <a:prstGeom prst="rect">
            <a:avLst/>
          </a:prstGeom>
        </p:spPr>
      </p:pic>
      <p:sp>
        <p:nvSpPr>
          <p:cNvPr id="7" name="object 24">
            <a:extLst>
              <a:ext uri="{FF2B5EF4-FFF2-40B4-BE49-F238E27FC236}">
                <a16:creationId xmlns:a16="http://schemas.microsoft.com/office/drawing/2014/main" id="{640F8D9D-CEE6-54E7-0302-4F80996C8E58}"/>
              </a:ext>
            </a:extLst>
          </p:cNvPr>
          <p:cNvSpPr/>
          <p:nvPr/>
        </p:nvSpPr>
        <p:spPr>
          <a:xfrm>
            <a:off x="1035050" y="4442980"/>
            <a:ext cx="5393783" cy="3348470"/>
          </a:xfrm>
          <a:custGeom>
            <a:avLst/>
            <a:gdLst/>
            <a:ahLst/>
            <a:cxnLst/>
            <a:rect l="l" t="t" r="r" b="b"/>
            <a:pathLst>
              <a:path w="4782185" h="1002665">
                <a:moveTo>
                  <a:pt x="0" y="1002233"/>
                </a:moveTo>
                <a:lnTo>
                  <a:pt x="4782184" y="1002233"/>
                </a:lnTo>
                <a:lnTo>
                  <a:pt x="4782184" y="0"/>
                </a:lnTo>
                <a:lnTo>
                  <a:pt x="0" y="0"/>
                </a:lnTo>
                <a:lnTo>
                  <a:pt x="0" y="1002233"/>
                </a:lnTo>
                <a:close/>
              </a:path>
            </a:pathLst>
          </a:custGeom>
          <a:solidFill>
            <a:srgbClr val="F8F8F5"/>
          </a:solidFill>
          <a:ln w="53975" cmpd="tri">
            <a:solidFill>
              <a:srgbClr val="448395"/>
            </a:solidFill>
          </a:ln>
        </p:spPr>
        <p:txBody>
          <a:bodyPr wrap="square" lIns="0" tIns="0" rIns="0" bIns="0" rtlCol="0"/>
          <a:lstStyle/>
          <a:p>
            <a:pPr algn="ctr"/>
            <a:endParaRPr lang="pt-PT" sz="1200" b="1" i="1" spc="-10" dirty="0">
              <a:solidFill>
                <a:srgbClr val="2D5E70"/>
              </a:solidFill>
              <a:latin typeface="Bodoni MT" panose="02070603080606020203" pitchFamily="18" charset="0"/>
              <a:cs typeface="Arial"/>
            </a:endParaRPr>
          </a:p>
          <a:p>
            <a:pPr algn="ctr"/>
            <a:r>
              <a:rPr lang="pt-PT" sz="2800" b="1" i="1" spc="-10" dirty="0" err="1">
                <a:solidFill>
                  <a:srgbClr val="2D5E70"/>
                </a:solidFill>
                <a:latin typeface="Bodoni MT" panose="02070603080606020203" pitchFamily="18" charset="0"/>
                <a:cs typeface="Arial"/>
              </a:rPr>
              <a:t>Moments</a:t>
            </a:r>
            <a:endParaRPr lang="pt-PT" sz="2800" b="1" i="1" spc="-10" dirty="0">
              <a:solidFill>
                <a:srgbClr val="2D5E70"/>
              </a:solidFill>
              <a:latin typeface="Bodoni MT" panose="02070603080606020203" pitchFamily="18" charset="0"/>
              <a:cs typeface="Arial"/>
            </a:endParaRPr>
          </a:p>
          <a:p>
            <a:pPr algn="ctr"/>
            <a:endParaRPr lang="en-US" sz="1200" b="1" i="1" spc="-10" dirty="0">
              <a:solidFill>
                <a:srgbClr val="2D5E70"/>
              </a:solidFill>
              <a:latin typeface="Bodoni MT" panose="02070603080606020203" pitchFamily="18" charset="0"/>
              <a:cs typeface="Arial"/>
            </a:endParaRPr>
          </a:p>
          <a:p>
            <a:pPr algn="ctr"/>
            <a:r>
              <a:rPr lang="pt-PT" sz="1200" i="1" spc="-40" dirty="0" err="1">
                <a:solidFill>
                  <a:srgbClr val="2D5E70"/>
                </a:solidFill>
                <a:latin typeface="Bodoni MT" panose="02070603080606020203" pitchFamily="18" charset="0"/>
                <a:cs typeface="Arial"/>
              </a:rPr>
              <a:t>Delight</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your</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senses</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choose</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your</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tastes</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navigate</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on</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our</a:t>
            </a:r>
            <a:r>
              <a:rPr lang="pt-PT" sz="1200" i="1" spc="-40" dirty="0">
                <a:solidFill>
                  <a:srgbClr val="2D5E70"/>
                </a:solidFill>
                <a:latin typeface="Bodoni MT" panose="02070603080606020203" pitchFamily="18" charset="0"/>
                <a:cs typeface="Arial"/>
              </a:rPr>
              <a:t> </a:t>
            </a:r>
            <a:r>
              <a:rPr lang="pt-PT" sz="1200" i="1" spc="-40" dirty="0" err="1">
                <a:solidFill>
                  <a:srgbClr val="2D5E70"/>
                </a:solidFill>
                <a:latin typeface="Bodoni MT" panose="02070603080606020203" pitchFamily="18" charset="0"/>
                <a:cs typeface="Arial"/>
              </a:rPr>
              <a:t>suggestions</a:t>
            </a:r>
            <a:endParaRPr lang="pt-PT" sz="1200" i="1" spc="-40" dirty="0">
              <a:solidFill>
                <a:srgbClr val="2D5E70"/>
              </a:solidFill>
              <a:latin typeface="Bodoni MT" panose="02070603080606020203" pitchFamily="18" charset="0"/>
              <a:cs typeface="Arial"/>
            </a:endParaRPr>
          </a:p>
          <a:p>
            <a:pPr algn="ctr"/>
            <a:endParaRPr lang="pt-PT" sz="1200" i="1" spc="-40" dirty="0">
              <a:solidFill>
                <a:srgbClr val="2D5E70"/>
              </a:solidFill>
              <a:latin typeface="Bodoni MT" panose="02070603080606020203" pitchFamily="18" charset="0"/>
              <a:cs typeface="Arial"/>
            </a:endParaRPr>
          </a:p>
          <a:p>
            <a:pPr algn="ctr"/>
            <a:endParaRPr lang="pt-PT" sz="1200" i="1" spc="-40" dirty="0">
              <a:solidFill>
                <a:srgbClr val="2D5E70"/>
              </a:solidFill>
              <a:latin typeface="Bodoni MT" panose="02070603080606020203" pitchFamily="18" charset="0"/>
              <a:cs typeface="Arial"/>
            </a:endParaRPr>
          </a:p>
          <a:p>
            <a:pPr algn="ctr"/>
            <a:r>
              <a:rPr lang="pt-PT" sz="1200" b="1" i="1" spc="-40" dirty="0">
                <a:solidFill>
                  <a:srgbClr val="2D5E70"/>
                </a:solidFill>
                <a:latin typeface="Bodoni MT" panose="02070603080606020203" pitchFamily="18" charset="0"/>
                <a:cs typeface="Arial"/>
              </a:rPr>
              <a:t>Couvert</a:t>
            </a:r>
            <a:endParaRPr lang="en-US" sz="1200" b="1" i="1" spc="-40" dirty="0">
              <a:solidFill>
                <a:srgbClr val="2D5E70"/>
              </a:solidFill>
              <a:latin typeface="Bodoni MT" panose="02070603080606020203" pitchFamily="18" charset="0"/>
              <a:cs typeface="Arial"/>
            </a:endParaRPr>
          </a:p>
          <a:p>
            <a:pPr algn="ctr"/>
            <a:r>
              <a:rPr lang="pt-PT" sz="1200" b="1" i="1" spc="-40" dirty="0" err="1">
                <a:solidFill>
                  <a:srgbClr val="2D5E70"/>
                </a:solidFill>
                <a:latin typeface="Bodoni MT" panose="02070603080606020203" pitchFamily="18" charset="0"/>
                <a:cs typeface="Arial"/>
              </a:rPr>
              <a:t>Starter</a:t>
            </a:r>
            <a:endParaRPr lang="en-US" sz="1200" b="1" i="1" spc="-40" dirty="0">
              <a:solidFill>
                <a:srgbClr val="2D5E70"/>
              </a:solidFill>
              <a:latin typeface="Bodoni MT" panose="02070603080606020203" pitchFamily="18" charset="0"/>
              <a:cs typeface="Arial"/>
            </a:endParaRPr>
          </a:p>
          <a:p>
            <a:pPr algn="ctr"/>
            <a:r>
              <a:rPr lang="en-US" sz="1200" b="1" i="1" spc="-40" dirty="0">
                <a:solidFill>
                  <a:srgbClr val="2D5E70"/>
                </a:solidFill>
                <a:latin typeface="Bodoni MT" panose="02070603080606020203" pitchFamily="18" charset="0"/>
                <a:cs typeface="Arial"/>
              </a:rPr>
              <a:t>Main Course</a:t>
            </a:r>
          </a:p>
          <a:p>
            <a:pPr algn="ctr"/>
            <a:r>
              <a:rPr lang="pt-PT" sz="1200" b="1" i="1" spc="-40" dirty="0" err="1">
                <a:solidFill>
                  <a:srgbClr val="2D5E70"/>
                </a:solidFill>
                <a:latin typeface="Bodoni MT" panose="02070603080606020203" pitchFamily="18" charset="0"/>
                <a:cs typeface="Arial"/>
              </a:rPr>
              <a:t>Dessert</a:t>
            </a:r>
            <a:endParaRPr lang="pt-PT" sz="1200" b="1" i="1" spc="-40" dirty="0">
              <a:solidFill>
                <a:srgbClr val="2D5E70"/>
              </a:solidFill>
              <a:latin typeface="Bodoni MT" panose="02070603080606020203" pitchFamily="18" charset="0"/>
              <a:cs typeface="Arial"/>
            </a:endParaRPr>
          </a:p>
          <a:p>
            <a:pPr algn="ctr"/>
            <a:r>
              <a:rPr lang="pt-PT" sz="1200" b="1" i="1" spc="-40" dirty="0">
                <a:solidFill>
                  <a:srgbClr val="2D5E70"/>
                </a:solidFill>
                <a:latin typeface="Bodoni MT" panose="02070603080606020203" pitchFamily="18" charset="0"/>
                <a:cs typeface="Arial"/>
              </a:rPr>
              <a:t>*</a:t>
            </a:r>
            <a:endParaRPr lang="en-US" sz="1200" b="1" i="1" spc="-40" dirty="0">
              <a:solidFill>
                <a:srgbClr val="2D5E70"/>
              </a:solidFill>
              <a:latin typeface="Bodoni MT" panose="02070603080606020203" pitchFamily="18" charset="0"/>
              <a:cs typeface="Arial"/>
            </a:endParaRPr>
          </a:p>
          <a:p>
            <a:pPr algn="ctr"/>
            <a:r>
              <a:rPr lang="pt-PT" b="1" i="1" spc="-40" dirty="0">
                <a:solidFill>
                  <a:srgbClr val="2D5E70"/>
                </a:solidFill>
                <a:latin typeface="Bodoni MT" panose="02070603080606020203" pitchFamily="18" charset="0"/>
                <a:cs typeface="Arial"/>
              </a:rPr>
              <a:t>45.00 €</a:t>
            </a:r>
            <a:endParaRPr lang="en-US" b="1" i="1" spc="-40" dirty="0">
              <a:solidFill>
                <a:srgbClr val="2D5E70"/>
              </a:solidFill>
              <a:latin typeface="Bodoni MT" panose="02070603080606020203" pitchFamily="18" charset="0"/>
              <a:cs typeface="Arial"/>
            </a:endParaRPr>
          </a:p>
          <a:p>
            <a:pPr algn="ctr"/>
            <a:r>
              <a:rPr lang="pt-PT" sz="1100" i="1" spc="-40" dirty="0">
                <a:solidFill>
                  <a:srgbClr val="2D5E70"/>
                </a:solidFill>
                <a:latin typeface="Bodoni MT" panose="02070603080606020203" pitchFamily="18" charset="0"/>
                <a:cs typeface="Arial"/>
              </a:rPr>
              <a:t> </a:t>
            </a:r>
            <a:endParaRPr lang="en-US" sz="1100" i="1" spc="-40" dirty="0">
              <a:solidFill>
                <a:srgbClr val="2D5E70"/>
              </a:solidFill>
              <a:latin typeface="Bodoni MT" panose="02070603080606020203" pitchFamily="18" charset="0"/>
              <a:cs typeface="Arial"/>
            </a:endParaRPr>
          </a:p>
        </p:txBody>
      </p:sp>
    </p:spTree>
    <p:extLst>
      <p:ext uri="{BB962C8B-B14F-4D97-AF65-F5344CB8AC3E}">
        <p14:creationId xmlns:p14="http://schemas.microsoft.com/office/powerpoint/2010/main" val="294424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559295" y="0"/>
            <a:ext cx="137160" cy="10700385"/>
          </a:xfrm>
          <a:custGeom>
            <a:avLst/>
            <a:gdLst/>
            <a:ahLst/>
            <a:cxnLst/>
            <a:rect l="l" t="t" r="r" b="b"/>
            <a:pathLst>
              <a:path w="137159" h="10700385">
                <a:moveTo>
                  <a:pt x="0" y="10700001"/>
                </a:moveTo>
                <a:lnTo>
                  <a:pt x="137147" y="10700001"/>
                </a:lnTo>
                <a:lnTo>
                  <a:pt x="137147" y="0"/>
                </a:lnTo>
                <a:lnTo>
                  <a:pt x="0" y="0"/>
                </a:lnTo>
                <a:lnTo>
                  <a:pt x="0" y="10700001"/>
                </a:lnTo>
                <a:close/>
              </a:path>
            </a:pathLst>
          </a:custGeom>
          <a:solidFill>
            <a:srgbClr val="BDBDBD"/>
          </a:solidFill>
        </p:spPr>
        <p:txBody>
          <a:bodyPr wrap="square" lIns="0" tIns="0" rIns="0" bIns="0" rtlCol="0"/>
          <a:lstStyle/>
          <a:p>
            <a:endParaRPr/>
          </a:p>
        </p:txBody>
      </p:sp>
      <p:sp>
        <p:nvSpPr>
          <p:cNvPr id="4" name="object 4"/>
          <p:cNvSpPr/>
          <p:nvPr/>
        </p:nvSpPr>
        <p:spPr>
          <a:xfrm>
            <a:off x="958596" y="0"/>
            <a:ext cx="5600700" cy="10700385"/>
          </a:xfrm>
          <a:custGeom>
            <a:avLst/>
            <a:gdLst/>
            <a:ahLst/>
            <a:cxnLst/>
            <a:rect l="l" t="t" r="r" b="b"/>
            <a:pathLst>
              <a:path w="5600700" h="10700385">
                <a:moveTo>
                  <a:pt x="0" y="10700001"/>
                </a:moveTo>
                <a:lnTo>
                  <a:pt x="5600700" y="10700001"/>
                </a:lnTo>
                <a:lnTo>
                  <a:pt x="5600700" y="0"/>
                </a:lnTo>
                <a:lnTo>
                  <a:pt x="0" y="0"/>
                </a:lnTo>
                <a:lnTo>
                  <a:pt x="0" y="10700001"/>
                </a:lnTo>
                <a:close/>
              </a:path>
            </a:pathLst>
          </a:custGeom>
          <a:solidFill>
            <a:srgbClr val="F8F8F5"/>
          </a:solidFill>
        </p:spPr>
        <p:txBody>
          <a:bodyPr wrap="square" lIns="0" tIns="0" rIns="0" bIns="0" rtlCol="0"/>
          <a:lstStyle/>
          <a:p>
            <a:pPr marL="128016" marR="0" indent="0" algn="l" rtl="0" eaLnBrk="1" fontAlgn="t" latinLnBrk="0" hangingPunct="1">
              <a:spcBef>
                <a:spcPts val="0"/>
              </a:spcBef>
              <a:spcAft>
                <a:spcPts val="0"/>
              </a:spcAft>
            </a:pPr>
            <a:endParaRPr lang="pt-PT" sz="1800" b="0" i="0" u="none" strike="noStrike" dirty="0">
              <a:effectLst/>
              <a:latin typeface="Arial" panose="020B0604020202020204" pitchFamily="34" charset="0"/>
            </a:endParaRPr>
          </a:p>
        </p:txBody>
      </p:sp>
      <p:sp>
        <p:nvSpPr>
          <p:cNvPr id="6" name="object 6"/>
          <p:cNvSpPr/>
          <p:nvPr/>
        </p:nvSpPr>
        <p:spPr>
          <a:xfrm>
            <a:off x="5897498" y="2530538"/>
            <a:ext cx="613410" cy="956310"/>
          </a:xfrm>
          <a:custGeom>
            <a:avLst/>
            <a:gdLst/>
            <a:ahLst/>
            <a:cxnLst/>
            <a:rect l="l" t="t" r="r" b="b"/>
            <a:pathLst>
              <a:path w="613409" h="956310">
                <a:moveTo>
                  <a:pt x="0" y="956119"/>
                </a:moveTo>
                <a:lnTo>
                  <a:pt x="613321" y="956119"/>
                </a:lnTo>
                <a:lnTo>
                  <a:pt x="613321" y="0"/>
                </a:lnTo>
                <a:lnTo>
                  <a:pt x="0" y="0"/>
                </a:lnTo>
                <a:lnTo>
                  <a:pt x="0" y="956119"/>
                </a:lnTo>
                <a:close/>
              </a:path>
            </a:pathLst>
          </a:custGeom>
          <a:solidFill>
            <a:srgbClr val="F8F8F5"/>
          </a:solidFill>
        </p:spPr>
        <p:txBody>
          <a:bodyPr wrap="square" lIns="0" tIns="0" rIns="0" bIns="0" rtlCol="0"/>
          <a:lstStyle/>
          <a:p>
            <a:endParaRPr/>
          </a:p>
        </p:txBody>
      </p:sp>
      <p:sp>
        <p:nvSpPr>
          <p:cNvPr id="7" name="object 7"/>
          <p:cNvSpPr/>
          <p:nvPr/>
        </p:nvSpPr>
        <p:spPr>
          <a:xfrm>
            <a:off x="1020051" y="3486658"/>
            <a:ext cx="4877435" cy="1062355"/>
          </a:xfrm>
          <a:custGeom>
            <a:avLst/>
            <a:gdLst/>
            <a:ahLst/>
            <a:cxnLst/>
            <a:rect l="l" t="t" r="r" b="b"/>
            <a:pathLst>
              <a:path w="4877435" h="1062354">
                <a:moveTo>
                  <a:pt x="0" y="1062355"/>
                </a:moveTo>
                <a:lnTo>
                  <a:pt x="4877435" y="1062355"/>
                </a:lnTo>
                <a:lnTo>
                  <a:pt x="4877435" y="0"/>
                </a:lnTo>
                <a:lnTo>
                  <a:pt x="0" y="0"/>
                </a:lnTo>
                <a:lnTo>
                  <a:pt x="0" y="1062355"/>
                </a:lnTo>
                <a:close/>
              </a:path>
            </a:pathLst>
          </a:custGeom>
          <a:solidFill>
            <a:srgbClr val="F8F8F5"/>
          </a:solidFill>
        </p:spPr>
        <p:txBody>
          <a:bodyPr wrap="square" lIns="0" tIns="0" rIns="0" bIns="0" rtlCol="0"/>
          <a:lstStyle/>
          <a:p>
            <a:endParaRPr/>
          </a:p>
        </p:txBody>
      </p:sp>
      <p:sp>
        <p:nvSpPr>
          <p:cNvPr id="8" name="object 8"/>
          <p:cNvSpPr/>
          <p:nvPr/>
        </p:nvSpPr>
        <p:spPr>
          <a:xfrm>
            <a:off x="5897498" y="3486658"/>
            <a:ext cx="613410" cy="1062355"/>
          </a:xfrm>
          <a:custGeom>
            <a:avLst/>
            <a:gdLst/>
            <a:ahLst/>
            <a:cxnLst/>
            <a:rect l="l" t="t" r="r" b="b"/>
            <a:pathLst>
              <a:path w="613409" h="1062354">
                <a:moveTo>
                  <a:pt x="0" y="1062355"/>
                </a:moveTo>
                <a:lnTo>
                  <a:pt x="613321" y="1062355"/>
                </a:lnTo>
                <a:lnTo>
                  <a:pt x="613321" y="0"/>
                </a:lnTo>
                <a:lnTo>
                  <a:pt x="0" y="0"/>
                </a:lnTo>
                <a:lnTo>
                  <a:pt x="0" y="1062355"/>
                </a:lnTo>
                <a:close/>
              </a:path>
            </a:pathLst>
          </a:custGeom>
          <a:solidFill>
            <a:srgbClr val="F8F8F5"/>
          </a:solidFill>
        </p:spPr>
        <p:txBody>
          <a:bodyPr wrap="square" lIns="0" tIns="0" rIns="0" bIns="0" rtlCol="0"/>
          <a:lstStyle/>
          <a:p>
            <a:endParaRPr/>
          </a:p>
        </p:txBody>
      </p:sp>
      <p:sp>
        <p:nvSpPr>
          <p:cNvPr id="9" name="object 9"/>
          <p:cNvSpPr/>
          <p:nvPr/>
        </p:nvSpPr>
        <p:spPr>
          <a:xfrm>
            <a:off x="1020051" y="4548975"/>
            <a:ext cx="4877435" cy="1063625"/>
          </a:xfrm>
          <a:custGeom>
            <a:avLst/>
            <a:gdLst/>
            <a:ahLst/>
            <a:cxnLst/>
            <a:rect l="l" t="t" r="r" b="b"/>
            <a:pathLst>
              <a:path w="4877435" h="1063625">
                <a:moveTo>
                  <a:pt x="0" y="1063282"/>
                </a:moveTo>
                <a:lnTo>
                  <a:pt x="4877435" y="1063282"/>
                </a:lnTo>
                <a:lnTo>
                  <a:pt x="4877435" y="0"/>
                </a:lnTo>
                <a:lnTo>
                  <a:pt x="0" y="0"/>
                </a:lnTo>
                <a:lnTo>
                  <a:pt x="0" y="1063282"/>
                </a:lnTo>
                <a:close/>
              </a:path>
            </a:pathLst>
          </a:custGeom>
          <a:solidFill>
            <a:srgbClr val="F8F8F5"/>
          </a:solidFill>
        </p:spPr>
        <p:txBody>
          <a:bodyPr wrap="square" lIns="0" tIns="0" rIns="0" bIns="0" rtlCol="0"/>
          <a:lstStyle/>
          <a:p>
            <a:endParaRPr/>
          </a:p>
        </p:txBody>
      </p:sp>
      <p:sp>
        <p:nvSpPr>
          <p:cNvPr id="10" name="object 10"/>
          <p:cNvSpPr/>
          <p:nvPr/>
        </p:nvSpPr>
        <p:spPr>
          <a:xfrm>
            <a:off x="5897498" y="4548975"/>
            <a:ext cx="613410" cy="1063625"/>
          </a:xfrm>
          <a:custGeom>
            <a:avLst/>
            <a:gdLst/>
            <a:ahLst/>
            <a:cxnLst/>
            <a:rect l="l" t="t" r="r" b="b"/>
            <a:pathLst>
              <a:path w="613409" h="1063625">
                <a:moveTo>
                  <a:pt x="0" y="1063282"/>
                </a:moveTo>
                <a:lnTo>
                  <a:pt x="613321" y="1063282"/>
                </a:lnTo>
                <a:lnTo>
                  <a:pt x="613321" y="0"/>
                </a:lnTo>
                <a:lnTo>
                  <a:pt x="0" y="0"/>
                </a:lnTo>
                <a:lnTo>
                  <a:pt x="0" y="1063282"/>
                </a:lnTo>
                <a:close/>
              </a:path>
            </a:pathLst>
          </a:custGeom>
          <a:solidFill>
            <a:srgbClr val="F8F8F5"/>
          </a:solidFill>
        </p:spPr>
        <p:txBody>
          <a:bodyPr wrap="square" lIns="0" tIns="0" rIns="0" bIns="0" rtlCol="0"/>
          <a:lstStyle/>
          <a:p>
            <a:endParaRPr/>
          </a:p>
        </p:txBody>
      </p:sp>
      <p:sp>
        <p:nvSpPr>
          <p:cNvPr id="11" name="object 11"/>
          <p:cNvSpPr/>
          <p:nvPr/>
        </p:nvSpPr>
        <p:spPr>
          <a:xfrm>
            <a:off x="1020051" y="5612269"/>
            <a:ext cx="4877435" cy="1028700"/>
          </a:xfrm>
          <a:custGeom>
            <a:avLst/>
            <a:gdLst/>
            <a:ahLst/>
            <a:cxnLst/>
            <a:rect l="l" t="t" r="r" b="b"/>
            <a:pathLst>
              <a:path w="4877435" h="1028700">
                <a:moveTo>
                  <a:pt x="0" y="1028306"/>
                </a:moveTo>
                <a:lnTo>
                  <a:pt x="4877435" y="1028306"/>
                </a:lnTo>
                <a:lnTo>
                  <a:pt x="4877435" y="0"/>
                </a:lnTo>
                <a:lnTo>
                  <a:pt x="0" y="0"/>
                </a:lnTo>
                <a:lnTo>
                  <a:pt x="0" y="1028306"/>
                </a:lnTo>
                <a:close/>
              </a:path>
            </a:pathLst>
          </a:custGeom>
          <a:solidFill>
            <a:srgbClr val="F8F8F5"/>
          </a:solidFill>
        </p:spPr>
        <p:txBody>
          <a:bodyPr wrap="square" lIns="0" tIns="0" rIns="0" bIns="0" rtlCol="0"/>
          <a:lstStyle/>
          <a:p>
            <a:endParaRPr/>
          </a:p>
        </p:txBody>
      </p:sp>
      <p:sp>
        <p:nvSpPr>
          <p:cNvPr id="14" name="object 14"/>
          <p:cNvSpPr/>
          <p:nvPr/>
        </p:nvSpPr>
        <p:spPr>
          <a:xfrm>
            <a:off x="5897498" y="6640589"/>
            <a:ext cx="613410" cy="1028700"/>
          </a:xfrm>
          <a:custGeom>
            <a:avLst/>
            <a:gdLst/>
            <a:ahLst/>
            <a:cxnLst/>
            <a:rect l="l" t="t" r="r" b="b"/>
            <a:pathLst>
              <a:path w="613409" h="1028700">
                <a:moveTo>
                  <a:pt x="0" y="1028306"/>
                </a:moveTo>
                <a:lnTo>
                  <a:pt x="613321" y="1028306"/>
                </a:lnTo>
                <a:lnTo>
                  <a:pt x="613321" y="0"/>
                </a:lnTo>
                <a:lnTo>
                  <a:pt x="0" y="0"/>
                </a:lnTo>
                <a:lnTo>
                  <a:pt x="0" y="1028306"/>
                </a:lnTo>
                <a:close/>
              </a:path>
            </a:pathLst>
          </a:custGeom>
          <a:solidFill>
            <a:srgbClr val="F8F8F5"/>
          </a:solidFill>
        </p:spPr>
        <p:txBody>
          <a:bodyPr wrap="square" lIns="0" tIns="0" rIns="0" bIns="0" rtlCol="0"/>
          <a:lstStyle/>
          <a:p>
            <a:endParaRPr/>
          </a:p>
        </p:txBody>
      </p:sp>
      <p:sp>
        <p:nvSpPr>
          <p:cNvPr id="16" name="object 16"/>
          <p:cNvSpPr/>
          <p:nvPr/>
        </p:nvSpPr>
        <p:spPr>
          <a:xfrm>
            <a:off x="5897498" y="7668857"/>
            <a:ext cx="613410" cy="958215"/>
          </a:xfrm>
          <a:custGeom>
            <a:avLst/>
            <a:gdLst/>
            <a:ahLst/>
            <a:cxnLst/>
            <a:rect l="l" t="t" r="r" b="b"/>
            <a:pathLst>
              <a:path w="613409" h="958215">
                <a:moveTo>
                  <a:pt x="0" y="957618"/>
                </a:moveTo>
                <a:lnTo>
                  <a:pt x="613321" y="957618"/>
                </a:lnTo>
                <a:lnTo>
                  <a:pt x="613321" y="0"/>
                </a:lnTo>
                <a:lnTo>
                  <a:pt x="0" y="0"/>
                </a:lnTo>
                <a:lnTo>
                  <a:pt x="0" y="957618"/>
                </a:lnTo>
                <a:close/>
              </a:path>
            </a:pathLst>
          </a:custGeom>
          <a:solidFill>
            <a:srgbClr val="F8F8F5"/>
          </a:solidFill>
        </p:spPr>
        <p:txBody>
          <a:bodyPr wrap="square" lIns="0" tIns="0" rIns="0" bIns="0" rtlCol="0"/>
          <a:lstStyle/>
          <a:p>
            <a:endParaRPr/>
          </a:p>
        </p:txBody>
      </p:sp>
      <p:sp>
        <p:nvSpPr>
          <p:cNvPr id="18" name="object 18"/>
          <p:cNvSpPr/>
          <p:nvPr/>
        </p:nvSpPr>
        <p:spPr>
          <a:xfrm>
            <a:off x="5897498" y="8626475"/>
            <a:ext cx="613410" cy="990600"/>
          </a:xfrm>
          <a:custGeom>
            <a:avLst/>
            <a:gdLst/>
            <a:ahLst/>
            <a:cxnLst/>
            <a:rect l="l" t="t" r="r" b="b"/>
            <a:pathLst>
              <a:path w="613409" h="990600">
                <a:moveTo>
                  <a:pt x="0" y="990599"/>
                </a:moveTo>
                <a:lnTo>
                  <a:pt x="613321" y="990599"/>
                </a:lnTo>
                <a:lnTo>
                  <a:pt x="613321" y="0"/>
                </a:lnTo>
                <a:lnTo>
                  <a:pt x="0" y="0"/>
                </a:lnTo>
                <a:lnTo>
                  <a:pt x="0" y="990599"/>
                </a:lnTo>
                <a:close/>
              </a:path>
            </a:pathLst>
          </a:custGeom>
          <a:solidFill>
            <a:srgbClr val="F8F8F5"/>
          </a:solidFill>
        </p:spPr>
        <p:txBody>
          <a:bodyPr wrap="square" lIns="0" tIns="0" rIns="0" bIns="0" rtlCol="0"/>
          <a:lstStyle/>
          <a:p>
            <a:endParaRPr/>
          </a:p>
        </p:txBody>
      </p:sp>
      <p:sp>
        <p:nvSpPr>
          <p:cNvPr id="3" name="object 3"/>
          <p:cNvSpPr/>
          <p:nvPr/>
        </p:nvSpPr>
        <p:spPr>
          <a:xfrm>
            <a:off x="822960" y="0"/>
            <a:ext cx="135890" cy="10700385"/>
          </a:xfrm>
          <a:custGeom>
            <a:avLst/>
            <a:gdLst/>
            <a:ahLst/>
            <a:cxnLst/>
            <a:rect l="l" t="t" r="r" b="b"/>
            <a:pathLst>
              <a:path w="135890" h="10700385">
                <a:moveTo>
                  <a:pt x="0" y="10700001"/>
                </a:moveTo>
                <a:lnTo>
                  <a:pt x="135636" y="10700001"/>
                </a:lnTo>
                <a:lnTo>
                  <a:pt x="135636" y="0"/>
                </a:lnTo>
                <a:lnTo>
                  <a:pt x="0" y="0"/>
                </a:lnTo>
                <a:lnTo>
                  <a:pt x="0" y="10700001"/>
                </a:lnTo>
                <a:close/>
              </a:path>
            </a:pathLst>
          </a:custGeom>
          <a:solidFill>
            <a:srgbClr val="BDBDBD"/>
          </a:solidFill>
        </p:spPr>
        <p:txBody>
          <a:bodyPr wrap="square" lIns="0" tIns="0" rIns="0" bIns="0" rtlCol="0"/>
          <a:lstStyle/>
          <a:p>
            <a:endParaRPr/>
          </a:p>
        </p:txBody>
      </p:sp>
      <p:sp>
        <p:nvSpPr>
          <p:cNvPr id="46" name="TextBox 45">
            <a:extLst>
              <a:ext uri="{FF2B5EF4-FFF2-40B4-BE49-F238E27FC236}">
                <a16:creationId xmlns:a16="http://schemas.microsoft.com/office/drawing/2014/main" id="{DF8F93ED-2237-4563-AE70-36914975FC1B}"/>
              </a:ext>
            </a:extLst>
          </p:cNvPr>
          <p:cNvSpPr txBox="1"/>
          <p:nvPr/>
        </p:nvSpPr>
        <p:spPr>
          <a:xfrm>
            <a:off x="965454" y="9772650"/>
            <a:ext cx="5593840" cy="523220"/>
          </a:xfrm>
          <a:prstGeom prst="rect">
            <a:avLst/>
          </a:prstGeom>
          <a:noFill/>
        </p:spPr>
        <p:txBody>
          <a:bodyPr wrap="square">
            <a:spAutoFit/>
          </a:bodyPr>
          <a:lstStyle/>
          <a:p>
            <a:pPr algn="ctr"/>
            <a:r>
              <a:rPr lang="en-US" sz="700" i="1" spc="-5" dirty="0">
                <a:solidFill>
                  <a:srgbClr val="2D5E70"/>
                </a:solidFill>
                <a:latin typeface="Bodoni MT" panose="02070603080606020203" pitchFamily="18" charset="0"/>
                <a:cs typeface="Arial"/>
              </a:rPr>
              <a:t>If you have any concerns regarding food allergies, please alert your server prior to ordering. </a:t>
            </a:r>
            <a:endParaRPr lang="pt-PT" sz="700" i="1" spc="-5" dirty="0">
              <a:solidFill>
                <a:srgbClr val="2D5E70"/>
              </a:solidFill>
              <a:latin typeface="Bodoni MT" panose="02070603080606020203" pitchFamily="18" charset="0"/>
              <a:cs typeface="Arial"/>
            </a:endParaRPr>
          </a:p>
          <a:p>
            <a:pPr algn="ctr"/>
            <a:r>
              <a:rPr lang="en-US" sz="700" i="1" spc="-5" dirty="0">
                <a:solidFill>
                  <a:srgbClr val="2D5E70"/>
                </a:solidFill>
                <a:latin typeface="Bodoni MT" panose="02070603080606020203" pitchFamily="18" charset="0"/>
                <a:cs typeface="Arial"/>
              </a:rPr>
              <a:t>No dish, food or drink, including </a:t>
            </a:r>
            <a:r>
              <a:rPr lang="en-US" sz="700" i="1" spc="-5" dirty="0" err="1">
                <a:solidFill>
                  <a:srgbClr val="2D5E70"/>
                </a:solidFill>
                <a:latin typeface="Bodoni MT" panose="02070603080606020203" pitchFamily="18" charset="0"/>
                <a:cs typeface="Arial"/>
              </a:rPr>
              <a:t>couvert</a:t>
            </a:r>
            <a:r>
              <a:rPr lang="en-US" sz="700" i="1" spc="-5" dirty="0">
                <a:solidFill>
                  <a:srgbClr val="2D5E70"/>
                </a:solidFill>
                <a:latin typeface="Bodoni MT" panose="02070603080606020203" pitchFamily="18" charset="0"/>
                <a:cs typeface="Arial"/>
              </a:rPr>
              <a:t> can be charged if not requested or unused by the client. </a:t>
            </a:r>
            <a:endParaRPr lang="pt-PT" sz="700" i="1" spc="-5" dirty="0">
              <a:solidFill>
                <a:srgbClr val="2D5E70"/>
              </a:solidFill>
              <a:latin typeface="Bodoni MT" panose="02070603080606020203" pitchFamily="18" charset="0"/>
              <a:cs typeface="Arial"/>
            </a:endParaRPr>
          </a:p>
          <a:p>
            <a:pPr algn="ctr"/>
            <a:r>
              <a:rPr lang="en-US" sz="700" i="1" spc="-5" dirty="0">
                <a:solidFill>
                  <a:srgbClr val="2D5E70"/>
                </a:solidFill>
                <a:latin typeface="Bodoni MT" panose="02070603080606020203" pitchFamily="18" charset="0"/>
                <a:cs typeface="Arial"/>
              </a:rPr>
              <a:t>Prices in Euros with VAT included.</a:t>
            </a:r>
            <a:endParaRPr lang="pt-PT" sz="700" i="1" spc="-5" dirty="0">
              <a:solidFill>
                <a:srgbClr val="2D5E70"/>
              </a:solidFill>
              <a:latin typeface="Bodoni MT" panose="02070603080606020203" pitchFamily="18" charset="0"/>
              <a:cs typeface="Arial"/>
            </a:endParaRPr>
          </a:p>
          <a:p>
            <a:pPr algn="ctr"/>
            <a:r>
              <a:rPr lang="pt-PT" sz="700" i="1" spc="-5" dirty="0" err="1">
                <a:solidFill>
                  <a:srgbClr val="2D5E70"/>
                </a:solidFill>
                <a:latin typeface="Bodoni MT" panose="02070603080606020203" pitchFamily="18" charset="0"/>
                <a:cs typeface="Arial"/>
              </a:rPr>
              <a:t>Complaints</a:t>
            </a:r>
            <a:r>
              <a:rPr lang="pt-PT" sz="700" i="1" spc="-5" dirty="0">
                <a:solidFill>
                  <a:srgbClr val="2D5E70"/>
                </a:solidFill>
                <a:latin typeface="Bodoni MT" panose="02070603080606020203" pitchFamily="18" charset="0"/>
                <a:cs typeface="Arial"/>
              </a:rPr>
              <a:t> </a:t>
            </a:r>
            <a:r>
              <a:rPr lang="pt-PT" sz="700" i="1" spc="-5" dirty="0" err="1">
                <a:solidFill>
                  <a:srgbClr val="2D5E70"/>
                </a:solidFill>
                <a:latin typeface="Bodoni MT" panose="02070603080606020203" pitchFamily="18" charset="0"/>
                <a:cs typeface="Arial"/>
              </a:rPr>
              <a:t>book</a:t>
            </a:r>
            <a:r>
              <a:rPr lang="pt-PT" sz="700" i="1" spc="-5" dirty="0">
                <a:solidFill>
                  <a:srgbClr val="2D5E70"/>
                </a:solidFill>
                <a:latin typeface="Bodoni MT" panose="02070603080606020203" pitchFamily="18" charset="0"/>
                <a:cs typeface="Arial"/>
              </a:rPr>
              <a:t> </a:t>
            </a:r>
            <a:r>
              <a:rPr lang="pt-PT" sz="700" i="1" spc="-5" dirty="0" err="1">
                <a:solidFill>
                  <a:srgbClr val="2D5E70"/>
                </a:solidFill>
                <a:latin typeface="Bodoni MT" panose="02070603080606020203" pitchFamily="18" charset="0"/>
                <a:cs typeface="Arial"/>
              </a:rPr>
              <a:t>available</a:t>
            </a:r>
            <a:r>
              <a:rPr lang="pt-PT" sz="700" i="1" spc="-5" dirty="0">
                <a:solidFill>
                  <a:srgbClr val="2D5E70"/>
                </a:solidFill>
                <a:latin typeface="Bodoni MT" panose="02070603080606020203" pitchFamily="18" charset="0"/>
                <a:cs typeface="Arial"/>
              </a:rPr>
              <a:t>.</a:t>
            </a:r>
            <a:endParaRPr lang="pt-PT" sz="1000" i="1" spc="-5" dirty="0">
              <a:solidFill>
                <a:srgbClr val="2D5E70"/>
              </a:solidFill>
              <a:latin typeface="Bodoni MT" panose="02070603080606020203" pitchFamily="18" charset="0"/>
              <a:cs typeface="Arial"/>
            </a:endParaRPr>
          </a:p>
        </p:txBody>
      </p:sp>
      <p:graphicFrame>
        <p:nvGraphicFramePr>
          <p:cNvPr id="5" name="Table 4">
            <a:extLst>
              <a:ext uri="{FF2B5EF4-FFF2-40B4-BE49-F238E27FC236}">
                <a16:creationId xmlns:a16="http://schemas.microsoft.com/office/drawing/2014/main" id="{360EA93D-827F-83C7-B465-7B0D90491DA9}"/>
              </a:ext>
            </a:extLst>
          </p:cNvPr>
          <p:cNvGraphicFramePr>
            <a:graphicFrameLocks noGrp="1"/>
          </p:cNvGraphicFramePr>
          <p:nvPr>
            <p:extLst>
              <p:ext uri="{D42A27DB-BD31-4B8C-83A1-F6EECF244321}">
                <p14:modId xmlns:p14="http://schemas.microsoft.com/office/powerpoint/2010/main" val="2244679092"/>
              </p:ext>
            </p:extLst>
          </p:nvPr>
        </p:nvGraphicFramePr>
        <p:xfrm>
          <a:off x="958595" y="892327"/>
          <a:ext cx="5588391" cy="8376920"/>
        </p:xfrm>
        <a:graphic>
          <a:graphicData uri="http://schemas.openxmlformats.org/drawingml/2006/table">
            <a:tbl>
              <a:tblPr firstRow="1" bandRow="1">
                <a:tableStyleId>{5C22544A-7EE6-4342-B048-85BDC9FD1C3A}</a:tableStyleId>
              </a:tblPr>
              <a:tblGrid>
                <a:gridCol w="4821196">
                  <a:extLst>
                    <a:ext uri="{9D8B030D-6E8A-4147-A177-3AD203B41FA5}">
                      <a16:colId xmlns:a16="http://schemas.microsoft.com/office/drawing/2014/main" val="20000"/>
                    </a:ext>
                  </a:extLst>
                </a:gridCol>
                <a:gridCol w="767195">
                  <a:extLst>
                    <a:ext uri="{9D8B030D-6E8A-4147-A177-3AD203B41FA5}">
                      <a16:colId xmlns:a16="http://schemas.microsoft.com/office/drawing/2014/main" val="20001"/>
                    </a:ext>
                  </a:extLst>
                </a:gridCol>
              </a:tblGrid>
              <a:tr h="370840">
                <a:tc gridSpan="2">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1400" b="0" i="1" spc="-30" dirty="0" err="1">
                          <a:solidFill>
                            <a:srgbClr val="2D5E70"/>
                          </a:solidFill>
                          <a:latin typeface="Bodoni MT" panose="02070603080606020203" pitchFamily="18" charset="0"/>
                          <a:ea typeface="+mn-ea"/>
                          <a:cs typeface="Arial" panose="020B0604020202020204" pitchFamily="34" charset="0"/>
                        </a:rPr>
                        <a:t>Couvert</a:t>
                      </a:r>
                      <a:endParaRPr lang="pt-PT" sz="1400" b="0" i="1" spc="-30" dirty="0">
                        <a:solidFill>
                          <a:srgbClr val="2D5E70"/>
                        </a:solidFill>
                        <a:latin typeface="Bodoni MT" panose="02070603080606020203" pitchFamily="18"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28016" marR="0" lvl="0" indent="0" algn="r" defTabSz="914400" rtl="0" eaLnBrk="1" fontAlgn="t" latinLnBrk="0" hangingPunct="1">
                        <a:lnSpc>
                          <a:spcPct val="100000"/>
                        </a:lnSpc>
                        <a:spcBef>
                          <a:spcPts val="355"/>
                        </a:spcBef>
                        <a:spcAft>
                          <a:spcPts val="0"/>
                        </a:spcAft>
                        <a:buClrTx/>
                        <a:buSzTx/>
                        <a:buFontTx/>
                        <a:buNone/>
                        <a:tabLst/>
                        <a:defRPr/>
                      </a:pPr>
                      <a:endParaRPr kumimoji="0" lang="pt-PT" sz="1200" b="1" i="0" u="none" strike="noStrike" kern="1200" cap="none" spc="-10" normalizeH="0" baseline="0" dirty="0">
                        <a:ln>
                          <a:noFill/>
                        </a:ln>
                        <a:solidFill>
                          <a:srgbClr val="2D5E70"/>
                        </a:solidFill>
                        <a:effectLst/>
                        <a:uLnTx/>
                        <a:uFillTx/>
                        <a:latin typeface="Bodoni MT" panose="02070603080606020203" pitchFamily="18"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203179"/>
                  </a:ext>
                </a:extLst>
              </a:tr>
              <a:tr h="370840">
                <a:tc>
                  <a:txBody>
                    <a:bodyPr/>
                    <a:lstStyle/>
                    <a:p>
                      <a:pPr marL="180975" marR="0" indent="0" algn="l" defTabSz="914400" eaLnBrk="1" fontAlgn="auto" latinLnBrk="0" hangingPunct="1">
                        <a:lnSpc>
                          <a:spcPct val="100000"/>
                        </a:lnSpc>
                        <a:spcBef>
                          <a:spcPts val="0"/>
                        </a:spcBef>
                        <a:spcAft>
                          <a:spcPts val="0"/>
                        </a:spcAft>
                        <a:buClrTx/>
                        <a:buSzTx/>
                        <a:buFontTx/>
                        <a:buNone/>
                        <a:tabLst/>
                        <a:defRPr/>
                      </a:pP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Creamy butter, local Olive oil,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Sour</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cherries</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vinegar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and</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Bread</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selection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5.00 €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8238421"/>
                  </a:ext>
                </a:extLst>
              </a:tr>
              <a:tr h="0">
                <a:tc gridSpan="2">
                  <a:txBody>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pt-PT" sz="400" b="1" i="1" spc="-30" dirty="0">
                        <a:solidFill>
                          <a:srgbClr val="2D5E70"/>
                        </a:solidFill>
                        <a:latin typeface="Bodoni MT" panose="02070603080606020203" pitchFamily="18"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pt-PT"/>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5711656"/>
                  </a:ext>
                </a:extLst>
              </a:tr>
              <a:tr h="365760">
                <a:tc gridSpan="2">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pt-PT" sz="1400" b="0" i="1" spc="-30" dirty="0">
                          <a:solidFill>
                            <a:srgbClr val="2D5E70"/>
                          </a:solidFill>
                          <a:latin typeface="Bodoni MT" panose="02070603080606020203" pitchFamily="18" charset="0"/>
                          <a:ea typeface="+mn-ea"/>
                          <a:cs typeface="Arial" panose="020B0604020202020204" pitchFamily="34" charset="0"/>
                        </a:rPr>
                        <a:t>Starters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pt-PT" dirty="0"/>
                    </a:p>
                  </a:txBody>
                  <a:tcPr>
                    <a:lnL w="12700" cap="flat" cmpd="sng" algn="ctr">
                      <a:solidFill>
                        <a:schemeClr val="tx1"/>
                      </a:solidFill>
                      <a:prstDash val="solid"/>
                      <a:round/>
                      <a:headEnd type="none" w="med" len="med"/>
                      <a:tailEnd type="none" w="med" len="med"/>
                    </a:lnL>
                    <a:lnR w="12700" cmpd="sng">
                      <a:noFill/>
                    </a:lnR>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37160">
                <a:tc>
                  <a:txBody>
                    <a:bodyPr/>
                    <a:lstStyle/>
                    <a:p>
                      <a:pPr marL="180975" marR="0" lvl="0" indent="0" algn="l" defTabSz="914400" rtl="0" eaLnBrk="1" fontAlgn="t" latinLnBrk="0" hangingPunct="1">
                        <a:lnSpc>
                          <a:spcPct val="100000"/>
                        </a:lnSpc>
                        <a:spcBef>
                          <a:spcPts val="0"/>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Cabeça</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de Xara”, Apple from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Alcobaça</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Caramelized brioche</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16.50 €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5654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BR"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Atlantic Tuna, Sweet Potato, “Lechê de Tigre”, Peanut and Togarashi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17.00 €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BR"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Mackerel from Nazaré,  Óbidos Sour Cherries  and Local Pear</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16.00 €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05740">
                <a:tc>
                  <a:txBody>
                    <a:bodyPr/>
                    <a:lstStyle/>
                    <a:p>
                      <a:pPr marL="180975" marR="0" lvl="0" indent="0" algn="l" defTabSz="914400" rtl="0" eaLnBrk="1" fontAlgn="t" latinLnBrk="0" hangingPunct="1">
                        <a:lnSpc>
                          <a:spcPct val="100000"/>
                        </a:lnSpc>
                        <a:spcBef>
                          <a:spcPts val="0"/>
                        </a:spcBef>
                        <a:spcAft>
                          <a:spcPts val="0"/>
                        </a:spcAft>
                        <a:buClrTx/>
                        <a:buSzTx/>
                        <a:buFontTx/>
                        <a:buNone/>
                        <a:tabLst/>
                        <a:defRPr/>
                      </a:pPr>
                      <a:r>
                        <a:rPr kumimoji="0" lang="pt-BR"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Beetroot, Hibiscus, Lychees</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13.00 €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82880">
                <a:tc>
                  <a:txBody>
                    <a:bodyPr/>
                    <a:lstStyle/>
                    <a:p>
                      <a:pPr marL="180975" marR="0" lvl="0" indent="0" algn="l" defTabSz="914400" rtl="0" eaLnBrk="1" fontAlgn="t" latinLnBrk="0" hangingPunct="1">
                        <a:lnSpc>
                          <a:spcPct val="100000"/>
                        </a:lnSpc>
                        <a:spcBef>
                          <a:spcPts val="0"/>
                        </a:spcBef>
                        <a:spcAft>
                          <a:spcPts val="0"/>
                        </a:spcAft>
                        <a:buClrTx/>
                        <a:buSzTx/>
                        <a:buFontTx/>
                        <a:buNone/>
                        <a:tabLst/>
                        <a:defRPr/>
                      </a:pP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Hokkaido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Pumpkin</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creamy</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Coconut</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and</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Lemongrass</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r"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12.00 €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1430044"/>
                  </a:ext>
                </a:extLst>
              </a:tr>
              <a:tr h="0">
                <a:tc>
                  <a:txBody>
                    <a:bodyPr/>
                    <a:lstStyle/>
                    <a:p>
                      <a:pPr marL="128016" marR="0" lvl="0" indent="0" algn="just" defTabSz="914400" rtl="0" eaLnBrk="1" fontAlgn="t" latinLnBrk="0" hangingPunct="1">
                        <a:lnSpc>
                          <a:spcPts val="1195"/>
                        </a:lnSpc>
                        <a:spcBef>
                          <a:spcPts val="0"/>
                        </a:spcBef>
                        <a:spcAft>
                          <a:spcPts val="0"/>
                        </a:spcAft>
                        <a:buClrTx/>
                        <a:buSzTx/>
                        <a:buFontTx/>
                        <a:buNone/>
                        <a:tabLst/>
                        <a:defRPr/>
                      </a:pPr>
                      <a:endParaRPr kumimoji="0" lang="pt-PT" sz="200" b="0" i="1" u="none" strike="noStrike" kern="1200" cap="none" spc="0" normalizeH="0" baseline="0" noProof="0" dirty="0">
                        <a:ln>
                          <a:noFill/>
                        </a:ln>
                        <a:solidFill>
                          <a:srgbClr val="A6A6A6"/>
                        </a:solidFill>
                        <a:effectLst/>
                        <a:uLnTx/>
                        <a:uFillTx/>
                        <a:latin typeface="Bodoni MT" panose="02070603080606020203" pitchFamily="18"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r" defTabSz="914400" rtl="0" eaLnBrk="1" fontAlgn="t" latinLnBrk="0" hangingPunct="1">
                        <a:lnSpc>
                          <a:spcPct val="100000"/>
                        </a:lnSpc>
                        <a:spcBef>
                          <a:spcPts val="355"/>
                        </a:spcBef>
                        <a:spcAft>
                          <a:spcPts val="0"/>
                        </a:spcAft>
                        <a:buClrTx/>
                        <a:buSzTx/>
                        <a:buFontTx/>
                        <a:buNone/>
                        <a:tabLst/>
                        <a:defRPr/>
                      </a:pPr>
                      <a:endParaRPr kumimoji="0" lang="pt-PT" sz="1200" b="1" i="0" u="none" strike="noStrike" kern="1200" cap="none" spc="-10" normalizeH="0" baseline="0" dirty="0">
                        <a:ln>
                          <a:noFill/>
                        </a:ln>
                        <a:solidFill>
                          <a:srgbClr val="2D5E70"/>
                        </a:solidFill>
                        <a:effectLst/>
                        <a:uLnTx/>
                        <a:uFillTx/>
                        <a:latin typeface="Bodoni MT" panose="02070603080606020203" pitchFamily="18"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9185495"/>
                  </a:ext>
                </a:extLst>
              </a:tr>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1" spc="-30" noProof="0" dirty="0">
                          <a:solidFill>
                            <a:srgbClr val="2D5E70"/>
                          </a:solidFill>
                          <a:latin typeface="Bodoni MT" panose="02070603080606020203" pitchFamily="18" charset="0"/>
                          <a:ea typeface="+mn-ea"/>
                          <a:cs typeface="Arial" panose="020B0604020202020204" pitchFamily="34" charset="0"/>
                        </a:rPr>
                        <a:t>Fish</a:t>
                      </a:r>
                      <a:endParaRPr lang="pt-PT" sz="1400" b="0" i="1" spc="-30" noProof="0" dirty="0">
                        <a:solidFill>
                          <a:srgbClr val="2D5E70"/>
                        </a:solidFill>
                        <a:latin typeface="Bodoni MT" panose="02070603080606020203" pitchFamily="18"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pt-P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0066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BR"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Traditional cured Codfish, Chickpea, Beef Trotter, </a:t>
                      </a:r>
                      <a:r>
                        <a:rPr kumimoji="0" lang="pt-BR" sz="1050" b="0" i="0" u="none" strike="noStrike" kern="1200" cap="none" spc="-25" normalizeH="0" baseline="0" noProof="0">
                          <a:ln>
                            <a:noFill/>
                          </a:ln>
                          <a:solidFill>
                            <a:srgbClr val="2D5E70"/>
                          </a:solidFill>
                          <a:effectLst/>
                          <a:uLnTx/>
                          <a:uFillTx/>
                          <a:latin typeface="Effra Light" panose="02000306080000020004" pitchFamily="2" charset="0"/>
                          <a:ea typeface="+mn-ea"/>
                          <a:cs typeface="Arial" panose="020B0604020202020204" pitchFamily="34" charset="0"/>
                        </a:rPr>
                        <a:t>Green Peppercorn</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32.00 €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6572296"/>
                  </a:ext>
                </a:extLst>
              </a:tr>
              <a:tr h="21082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Turbot from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Berlenga</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Clams rice from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Foz</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do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Arelho</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coastal Prawn and Oyster</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31.00 €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5870876"/>
                  </a:ext>
                </a:extLst>
              </a:tr>
              <a:tr h="30734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Grouper, Cauli-flower, Coriander and Grilled Lemon from </a:t>
                      </a:r>
                      <a:r>
                        <a:rPr kumimoji="0" lang="en-US" sz="1050" b="0" i="0" u="none" strike="noStrike" kern="1200" cap="none" spc="-25" normalizeH="0" baseline="0" dirty="0" err="1">
                          <a:ln>
                            <a:noFill/>
                          </a:ln>
                          <a:solidFill>
                            <a:srgbClr val="2D5E70"/>
                          </a:solidFill>
                          <a:effectLst/>
                          <a:uLnTx/>
                          <a:uFillTx/>
                          <a:latin typeface="Effra Light" panose="02000306080000020004" pitchFamily="2" charset="0"/>
                          <a:ea typeface="+mn-ea"/>
                          <a:cs typeface="Arial" panose="020B0604020202020204" pitchFamily="34" charset="0"/>
                        </a:rPr>
                        <a:t>Mafra</a:t>
                      </a: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33.00 €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37003100"/>
                  </a:ext>
                </a:extLst>
              </a:tr>
              <a:tr h="152400">
                <a:tc>
                  <a:txBody>
                    <a:bodyPr/>
                    <a:lstStyle/>
                    <a:p>
                      <a:pPr marL="180975" marR="0" lvl="0" indent="0" algn="l" defTabSz="914400" rtl="0" eaLnBrk="1" fontAlgn="auto" latinLnBrk="0" hangingPunct="1">
                        <a:lnSpc>
                          <a:spcPct val="100000"/>
                        </a:lnSpc>
                        <a:spcBef>
                          <a:spcPts val="620"/>
                        </a:spcBef>
                        <a:spcAft>
                          <a:spcPts val="0"/>
                        </a:spcAft>
                        <a:buClrTx/>
                        <a:buSzTx/>
                        <a:buFontTx/>
                        <a:buNone/>
                        <a:tabLst/>
                        <a:defRPr/>
                      </a:pPr>
                      <a:endParaRPr kumimoji="0" lang="pt-PT" sz="300" b="1"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endParaRPr kumimoji="0" lang="pt-PT" sz="100" b="1" i="0" u="none" strike="noStrike" kern="1200" cap="none" spc="-10"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947419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spc="-30" noProof="0" dirty="0">
                          <a:solidFill>
                            <a:srgbClr val="2D5E70"/>
                          </a:solidFill>
                          <a:latin typeface="Bodoni MT" panose="02070603080606020203" pitchFamily="18" charset="0"/>
                          <a:ea typeface="+mn-ea"/>
                          <a:cs typeface="Arial" panose="020B0604020202020204" pitchFamily="34" charset="0"/>
                        </a:rPr>
                        <a:t>               </a:t>
                      </a:r>
                      <a:r>
                        <a:rPr lang="en-US" sz="1400" b="0" i="1" spc="-30" noProof="0" dirty="0">
                          <a:solidFill>
                            <a:srgbClr val="2D5E70"/>
                          </a:solidFill>
                          <a:latin typeface="Bodoni MT" panose="02070603080606020203" pitchFamily="18" charset="0"/>
                          <a:ea typeface="+mn-ea"/>
                          <a:cs typeface="Arial" panose="020B0604020202020204" pitchFamily="34" charset="0"/>
                        </a:rPr>
                        <a:t>Meat</a:t>
                      </a:r>
                      <a:endParaRPr lang="pt-PT" sz="1400" b="0" i="1" spc="-30" noProof="0" dirty="0">
                        <a:solidFill>
                          <a:srgbClr val="2D5E70"/>
                        </a:solidFill>
                        <a:latin typeface="Bodoni MT" panose="02070603080606020203" pitchFamily="18"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8016" marR="0" lvl="0" indent="0" algn="l" defTabSz="914400" rtl="0" eaLnBrk="1" fontAlgn="t" latinLnBrk="0" hangingPunct="1">
                        <a:lnSpc>
                          <a:spcPct val="100000"/>
                        </a:lnSpc>
                        <a:spcBef>
                          <a:spcPts val="355"/>
                        </a:spcBef>
                        <a:spcAft>
                          <a:spcPts val="0"/>
                        </a:spcAft>
                        <a:buClrTx/>
                        <a:buSzTx/>
                        <a:buFontTx/>
                        <a:buNone/>
                        <a:tabLst/>
                        <a:defRPr/>
                      </a:pPr>
                      <a:r>
                        <a:rPr kumimoji="0" lang="pt-PT" sz="1100" b="1" i="0" u="none" strike="noStrike" kern="1200" cap="none" spc="-10"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4569378"/>
                  </a:ext>
                </a:extLst>
              </a:tr>
              <a:tr h="23876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Beef fillet, Parsnip, black Garlic, Mustard and Bone marrow</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35.00 €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60679901"/>
                  </a:ext>
                </a:extLst>
              </a:tr>
              <a:tr h="163043">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Guinea fowl breast, Celery root, Foie gras, Mushrooms</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30.00 €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2793380"/>
                  </a:ext>
                </a:extLst>
              </a:tr>
              <a:tr h="22606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Malhado</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Pork from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Alcobaça</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Lettuce heart, sand Carrot and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Voatsiperifery</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Pepper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32.00 €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9543506"/>
                  </a:ext>
                </a:extLst>
              </a:tr>
              <a:tr h="15494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endParaRPr kumimoji="0" lang="pt-PT" sz="10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endParaRPr kumimoji="0" lang="pt-PT" sz="10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p>
                      <a:pPr marL="180975" marR="0" lvl="0" indent="0" algn="l" defTabSz="914400" rtl="0" eaLnBrk="1" fontAlgn="t" latinLnBrk="0" hangingPunct="1">
                        <a:lnSpc>
                          <a:spcPct val="100000"/>
                        </a:lnSpc>
                        <a:spcBef>
                          <a:spcPts val="355"/>
                        </a:spcBef>
                        <a:spcAft>
                          <a:spcPts val="0"/>
                        </a:spcAft>
                        <a:buClrTx/>
                        <a:buSzTx/>
                        <a:buFontTx/>
                        <a:buNone/>
                        <a:tabLst/>
                        <a:defRPr/>
                      </a:pPr>
                      <a:endParaRPr kumimoji="0" lang="pt-PT" sz="10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3961277"/>
                  </a:ext>
                </a:extLst>
              </a:tr>
              <a:tr h="370840">
                <a:tc gridSpan="2">
                  <a:txBody>
                    <a:bodyPr/>
                    <a:lstStyle/>
                    <a:p>
                      <a:pPr marL="127000" marR="0" lvl="0" indent="0" algn="ctr" defTabSz="914400" rtl="0" eaLnBrk="1" fontAlgn="auto" latinLnBrk="0" hangingPunct="1">
                        <a:lnSpc>
                          <a:spcPct val="100000"/>
                        </a:lnSpc>
                        <a:spcBef>
                          <a:spcPts val="620"/>
                        </a:spcBef>
                        <a:spcAft>
                          <a:spcPts val="0"/>
                        </a:spcAft>
                        <a:buClrTx/>
                        <a:buSzTx/>
                        <a:buFontTx/>
                        <a:buNone/>
                        <a:tabLst/>
                        <a:defRPr/>
                      </a:pPr>
                      <a:r>
                        <a:rPr lang="en-US" sz="1400" b="0" i="1" spc="-30" noProof="0" dirty="0">
                          <a:solidFill>
                            <a:srgbClr val="2D5E70"/>
                          </a:solidFill>
                          <a:latin typeface="Bodoni MT" panose="02070603080606020203" pitchFamily="18" charset="0"/>
                          <a:ea typeface="+mn-ea"/>
                          <a:cs typeface="Arial" panose="020B0604020202020204" pitchFamily="34" charset="0"/>
                        </a:rPr>
                        <a:t>Vegetarian</a:t>
                      </a:r>
                      <a:endParaRPr lang="pt-PT" sz="1400" b="0" i="1" spc="-30" noProof="0" dirty="0">
                        <a:solidFill>
                          <a:srgbClr val="2D5E70"/>
                        </a:solidFill>
                        <a:latin typeface="Bodoni MT" panose="02070603080606020203" pitchFamily="18"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pt-PT"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6931965"/>
                  </a:ext>
                </a:extLst>
              </a:tr>
              <a:tr h="22098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Green curry, Carrot, Sumac and Onion</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24.00 €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3661406"/>
                  </a:ext>
                </a:extLst>
              </a:tr>
              <a:tr h="15494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Cauliflower,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Chimichurri</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Salsifi</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and</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Cashews</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23.00 €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7664130"/>
                  </a:ext>
                </a:extLst>
              </a:tr>
              <a:tr h="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endParaRPr kumimoji="0" lang="pt-PT" sz="50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endParaRPr kumimoji="0" lang="pt-PT" sz="50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2988621"/>
                  </a:ext>
                </a:extLst>
              </a:tr>
              <a:tr h="398780">
                <a:tc>
                  <a:txBody>
                    <a:bodyPr/>
                    <a:lstStyle/>
                    <a:p>
                      <a:pPr marL="180975" marR="0" lvl="0" indent="0" algn="ctr" defTabSz="914400" rtl="0" eaLnBrk="1" fontAlgn="t" latinLnBrk="0" hangingPunct="1">
                        <a:lnSpc>
                          <a:spcPct val="100000"/>
                        </a:lnSpc>
                        <a:spcBef>
                          <a:spcPts val="355"/>
                        </a:spcBef>
                        <a:spcAft>
                          <a:spcPts val="0"/>
                        </a:spcAft>
                        <a:buClrTx/>
                        <a:buSzTx/>
                        <a:buFontTx/>
                        <a:buNone/>
                        <a:tabLst/>
                        <a:defRPr/>
                      </a:pPr>
                      <a:r>
                        <a:rPr lang="en-US" sz="1400" b="0" i="1" spc="-30" noProof="0" dirty="0">
                          <a:solidFill>
                            <a:srgbClr val="2D5E70"/>
                          </a:solidFill>
                          <a:latin typeface="Bodoni MT" panose="02070603080606020203" pitchFamily="18" charset="0"/>
                          <a:ea typeface="+mn-ea"/>
                          <a:cs typeface="Arial" panose="020B0604020202020204" pitchFamily="34" charset="0"/>
                        </a:rPr>
                        <a:t>                  Desserts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1902409"/>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Ode to the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Alcobaça</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Cornucopia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11.00 €</a:t>
                      </a:r>
                      <a:endPar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735791"/>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Local Cheesecake</a:t>
                      </a:r>
                      <a:r>
                        <a:rPr kumimoji="0" lang="en-US" sz="1050" b="0" i="0" u="none" strike="noStrike" kern="1200" cap="none" spc="-25" normalizeH="0" baseline="0" noProof="0">
                          <a:ln>
                            <a:noFill/>
                          </a:ln>
                          <a:solidFill>
                            <a:srgbClr val="2D5E70"/>
                          </a:solidFill>
                          <a:effectLst/>
                          <a:uLnTx/>
                          <a:uFillTx/>
                          <a:latin typeface="Effra Light" panose="02000306080000020004" pitchFamily="2" charset="0"/>
                          <a:ea typeface="+mn-ea"/>
                          <a:cs typeface="Arial" panose="020B0604020202020204" pitchFamily="34" charset="0"/>
                        </a:rPr>
                        <a:t>, Pumpkin and nuts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14.00 €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7630847"/>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Lemon from </a:t>
                      </a:r>
                      <a:r>
                        <a:rPr kumimoji="0" lang="en-US"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Mafra</a:t>
                      </a: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rosemary Honey and lavender</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15.00 €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6024789"/>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en-US"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Raspberries from the West, white Chocolate and Pistachio </a:t>
                      </a:r>
                      <a:endPar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16.00 €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77256373"/>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Sliced</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Fruit</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selection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8.00 €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898019"/>
                  </a:ext>
                </a:extLst>
              </a:tr>
              <a:tr h="228600">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Ice </a:t>
                      </a:r>
                      <a:r>
                        <a:rPr kumimoji="0" lang="pt-PT" sz="1050" b="0" i="0" u="none" strike="noStrike" kern="1200" cap="none" spc="-25" normalizeH="0" baseline="0" noProof="0" dirty="0" err="1">
                          <a:ln>
                            <a:noFill/>
                          </a:ln>
                          <a:solidFill>
                            <a:srgbClr val="2D5E70"/>
                          </a:solidFill>
                          <a:effectLst/>
                          <a:uLnTx/>
                          <a:uFillTx/>
                          <a:latin typeface="Effra Light" panose="02000306080000020004" pitchFamily="2" charset="0"/>
                          <a:ea typeface="+mn-ea"/>
                          <a:cs typeface="Arial" panose="020B0604020202020204" pitchFamily="34" charset="0"/>
                        </a:rPr>
                        <a:t>cream</a:t>
                      </a:r>
                      <a:r>
                        <a:rPr kumimoji="0" lang="pt-PT" sz="1050" b="0" i="0" u="none" strike="noStrike" kern="1200" cap="none" spc="-25" normalizeH="0" baseline="0" noProof="0" dirty="0">
                          <a:ln>
                            <a:noFill/>
                          </a:ln>
                          <a:solidFill>
                            <a:srgbClr val="2D5E70"/>
                          </a:solidFill>
                          <a:effectLst/>
                          <a:uLnTx/>
                          <a:uFillTx/>
                          <a:latin typeface="Effra Light" panose="02000306080000020004" pitchFamily="2" charset="0"/>
                          <a:ea typeface="+mn-ea"/>
                          <a:cs typeface="Arial" panose="020B0604020202020204" pitchFamily="34" charset="0"/>
                        </a:rPr>
                        <a:t> selection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80975" marR="0" lvl="0" indent="0" algn="l" defTabSz="914400" rtl="0" eaLnBrk="1" fontAlgn="t" latinLnBrk="0" hangingPunct="1">
                        <a:lnSpc>
                          <a:spcPct val="100000"/>
                        </a:lnSpc>
                        <a:spcBef>
                          <a:spcPts val="355"/>
                        </a:spcBef>
                        <a:spcAft>
                          <a:spcPts val="0"/>
                        </a:spcAft>
                        <a:buClrTx/>
                        <a:buSzTx/>
                        <a:buFontTx/>
                        <a:buNone/>
                        <a:tabLst/>
                        <a:defRPr/>
                      </a:pPr>
                      <a:r>
                        <a:rPr kumimoji="0" lang="pt-PT" sz="1050" b="0" i="0" u="none" strike="noStrike" kern="1200" cap="none" spc="-25" normalizeH="0" baseline="0" dirty="0">
                          <a:ln>
                            <a:noFill/>
                          </a:ln>
                          <a:solidFill>
                            <a:srgbClr val="2D5E70"/>
                          </a:solidFill>
                          <a:effectLst/>
                          <a:uLnTx/>
                          <a:uFillTx/>
                          <a:latin typeface="Effra Light" panose="02000306080000020004" pitchFamily="2" charset="0"/>
                          <a:ea typeface="+mn-ea"/>
                          <a:cs typeface="Arial" panose="020B0604020202020204" pitchFamily="34" charset="0"/>
                        </a:rPr>
                        <a:t>   8.00 €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00217832"/>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13613</TotalTime>
  <Words>435</Words>
  <Application>Microsoft Office PowerPoint</Application>
  <PresentationFormat>Custom</PresentationFormat>
  <Paragraphs>67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Bodoni MT</vt:lpstr>
      <vt:lpstr>Calibri</vt:lpstr>
      <vt:lpstr>Effra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CARTA EMPRATA 18MARÇO</dc:title>
  <dc:creator>Nádia Velez</dc:creator>
  <cp:keywords>DADUkeXPyhM,BADQIHxk_8c</cp:keywords>
  <cp:lastModifiedBy>Nuno Clemente - Marriott Praia D'El Rey</cp:lastModifiedBy>
  <cp:revision>110</cp:revision>
  <cp:lastPrinted>2023-09-19T14:54:51Z</cp:lastPrinted>
  <dcterms:created xsi:type="dcterms:W3CDTF">2019-04-26T19:14:22Z</dcterms:created>
  <dcterms:modified xsi:type="dcterms:W3CDTF">2023-09-20T18:09:25Z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2019-03-27T00:00:00Z</vt:filetime>
  </property>
  <property fmtid="{D5CDD505-2E9C-101B-9397-08002B2CF9AE}" pid="3" name="Creator">
    <vt:lpwstr>Microsoft® PowerPoint® 2013</vt:lpwstr>
  </property>
  <property fmtid="{D5CDD505-2E9C-101B-9397-08002B2CF9AE}" pid="4" name="LastSaved">
    <vt:filetime>2019-04-26T00:00:00Z</vt:filetime>
  </property>
</Properties>
</file>